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</p:sldIdLst>
  <p:sldSz cx="5765800" cy="3244850"/>
  <p:notesSz cx="5765800" cy="32448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786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38185" y="138148"/>
            <a:ext cx="5483860" cy="2964180"/>
          </a:xfrm>
          <a:custGeom>
            <a:avLst/>
            <a:gdLst/>
            <a:ahLst/>
            <a:cxnLst/>
            <a:rect l="l" t="t" r="r" b="b"/>
            <a:pathLst>
              <a:path w="5483860" h="2964180">
                <a:moveTo>
                  <a:pt x="5483708" y="2963671"/>
                </a:moveTo>
                <a:lnTo>
                  <a:pt x="0" y="2963671"/>
                </a:lnTo>
                <a:lnTo>
                  <a:pt x="0" y="0"/>
                </a:lnTo>
                <a:lnTo>
                  <a:pt x="5483708" y="0"/>
                </a:lnTo>
                <a:lnTo>
                  <a:pt x="5483708" y="2963671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38185" y="138148"/>
            <a:ext cx="5483860" cy="2964180"/>
          </a:xfrm>
          <a:custGeom>
            <a:avLst/>
            <a:gdLst/>
            <a:ahLst/>
            <a:cxnLst/>
            <a:rect l="l" t="t" r="r" b="b"/>
            <a:pathLst>
              <a:path w="5483860" h="2964180">
                <a:moveTo>
                  <a:pt x="0" y="0"/>
                </a:moveTo>
                <a:lnTo>
                  <a:pt x="5483708" y="0"/>
                </a:lnTo>
                <a:lnTo>
                  <a:pt x="5483708" y="2963671"/>
                </a:lnTo>
                <a:lnTo>
                  <a:pt x="0" y="2963671"/>
                </a:lnTo>
                <a:lnTo>
                  <a:pt x="0" y="0"/>
                </a:lnTo>
                <a:close/>
              </a:path>
            </a:pathLst>
          </a:custGeom>
          <a:ln w="637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69579" y="389496"/>
            <a:ext cx="1626641" cy="530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4254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4254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4254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4254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4254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4BC4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60906"/>
            <a:ext cx="137858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99097" y="492656"/>
            <a:ext cx="4196080" cy="14922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21769" y="2995291"/>
            <a:ext cx="156210" cy="1263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Roboto Lt"/>
                <a:cs typeface="Roboto Lt"/>
              </a:defRPr>
            </a:lvl1pPr>
          </a:lstStyle>
          <a:p>
            <a:pPr marL="4254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40" dirty="0"/>
              <a:t>‹#›</a:t>
            </a:fld>
            <a:endParaRPr spc="-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ersci.mit.edu/gallery/checkershadow" TargetMode="Externa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workshop.com/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5760085" cy="3240405"/>
          </a:xfrm>
          <a:custGeom>
            <a:avLst/>
            <a:gdLst/>
            <a:ahLst/>
            <a:cxnLst/>
            <a:rect l="l" t="t" r="r" b="b"/>
            <a:pathLst>
              <a:path w="5760085" h="3240405">
                <a:moveTo>
                  <a:pt x="5759988" y="3239993"/>
                </a:moveTo>
                <a:lnTo>
                  <a:pt x="0" y="3239993"/>
                </a:lnTo>
                <a:lnTo>
                  <a:pt x="0" y="0"/>
                </a:lnTo>
                <a:lnTo>
                  <a:pt x="5759988" y="0"/>
                </a:lnTo>
                <a:lnTo>
                  <a:pt x="5759988" y="3239993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3842" y="1068563"/>
            <a:ext cx="1693545" cy="798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b="1" spc="-70" dirty="0">
                <a:solidFill>
                  <a:srgbClr val="FFFFFF"/>
                </a:solidFill>
                <a:latin typeface="Roboto"/>
                <a:cs typeface="Roboto"/>
              </a:rPr>
              <a:t>1.2</a:t>
            </a:r>
            <a:endParaRPr sz="245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2450" dirty="0">
                <a:solidFill>
                  <a:srgbClr val="FFFFFF"/>
                </a:solidFill>
                <a:latin typeface="Roboto Lt"/>
                <a:cs typeface="Roboto Lt"/>
              </a:rPr>
              <a:t>Introduction</a:t>
            </a:r>
            <a:endParaRPr sz="245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0906"/>
            <a:ext cx="30943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Computer</a:t>
            </a:r>
            <a:r>
              <a:rPr dirty="0"/>
              <a:t> </a:t>
            </a:r>
            <a:r>
              <a:rPr spc="10" dirty="0"/>
              <a:t>Vision</a:t>
            </a:r>
            <a:r>
              <a:rPr spc="5" dirty="0"/>
              <a:t> vs.</a:t>
            </a:r>
            <a:r>
              <a:rPr spc="60" dirty="0"/>
              <a:t> </a:t>
            </a:r>
            <a:r>
              <a:rPr spc="15" dirty="0"/>
              <a:t>Machine</a:t>
            </a:r>
            <a:r>
              <a:rPr dirty="0"/>
              <a:t> </a:t>
            </a:r>
            <a:r>
              <a:rPr spc="5" dirty="0"/>
              <a:t>Learning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7905" y="415451"/>
            <a:ext cx="4523924" cy="24770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7619" y="2999554"/>
            <a:ext cx="330072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Deng, Dong,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Socher,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Li,</a:t>
            </a:r>
            <a:r>
              <a:rPr sz="600" spc="5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Li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and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Li:</a:t>
            </a:r>
            <a:r>
              <a:rPr sz="600" spc="2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ImageNet:</a:t>
            </a:r>
            <a:r>
              <a:rPr sz="600" spc="25" dirty="0">
                <a:latin typeface="Roboto Lt"/>
                <a:cs typeface="Roboto Lt"/>
              </a:rPr>
              <a:t> </a:t>
            </a:r>
            <a:r>
              <a:rPr sz="600" spc="5" dirty="0">
                <a:latin typeface="Roboto Lt"/>
                <a:cs typeface="Roboto Lt"/>
              </a:rPr>
              <a:t>A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large-scale</a:t>
            </a:r>
            <a:r>
              <a:rPr sz="600" spc="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hierarchical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image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database.</a:t>
            </a:r>
            <a:r>
              <a:rPr sz="600" spc="2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CVPR,</a:t>
            </a:r>
            <a:r>
              <a:rPr sz="600" dirty="0">
                <a:latin typeface="Roboto Lt"/>
                <a:cs typeface="Roboto Lt"/>
              </a:rPr>
              <a:t> 2009.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2897" y="2999554"/>
            <a:ext cx="10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26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4009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Roboto Lt"/>
                <a:cs typeface="Roboto Lt"/>
              </a:rPr>
              <a:t>The</a:t>
            </a:r>
            <a:r>
              <a:rPr sz="1400" spc="-5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Deep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Learning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Revolution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500" y="382758"/>
            <a:ext cx="4164291" cy="27206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9554"/>
            <a:ext cx="104394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Credit:</a:t>
            </a:r>
            <a:r>
              <a:rPr sz="600" spc="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Matthias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Niessner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7169" y="2999554"/>
            <a:ext cx="1054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Roboto Lt"/>
                <a:cs typeface="Roboto Lt"/>
              </a:rPr>
              <a:t>27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30918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Roboto Lt"/>
                <a:cs typeface="Roboto Lt"/>
              </a:rPr>
              <a:t>CVPR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Submitted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and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20" dirty="0">
                <a:latin typeface="Roboto Lt"/>
                <a:cs typeface="Roboto Lt"/>
              </a:rPr>
              <a:t>Accepted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Papers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175" y="466006"/>
            <a:ext cx="5001471" cy="23279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35699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Credit:</a:t>
            </a:r>
            <a:r>
              <a:rPr sz="600" spc="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CVPR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15" dirty="0">
                <a:latin typeface="Roboto Lt"/>
                <a:cs typeface="Roboto Lt"/>
              </a:rPr>
              <a:t>2019</a:t>
            </a:r>
            <a:r>
              <a:rPr sz="600" spc="-5" dirty="0">
                <a:latin typeface="Roboto Lt"/>
                <a:cs typeface="Roboto Lt"/>
              </a:rPr>
              <a:t> Welcome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Slides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30"/>
              </a:spcBef>
            </a:pPr>
            <a:r>
              <a:rPr dirty="0"/>
              <a:t>28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14389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Roboto Lt"/>
                <a:cs typeface="Roboto Lt"/>
              </a:rPr>
              <a:t>CVPR</a:t>
            </a:r>
            <a:r>
              <a:rPr sz="1400" spc="-55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Attendance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976" y="490962"/>
            <a:ext cx="4258137" cy="228826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35699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Credit:</a:t>
            </a:r>
            <a:r>
              <a:rPr sz="600" spc="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CVPR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15" dirty="0">
                <a:latin typeface="Roboto Lt"/>
                <a:cs typeface="Roboto Lt"/>
              </a:rPr>
              <a:t>2019</a:t>
            </a:r>
            <a:r>
              <a:rPr sz="600" spc="-5" dirty="0">
                <a:latin typeface="Roboto Lt"/>
                <a:cs typeface="Roboto Lt"/>
              </a:rPr>
              <a:t> Welcome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Slides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30"/>
              </a:spcBef>
            </a:pPr>
            <a:r>
              <a:rPr dirty="0"/>
              <a:t>29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57680"/>
            <a:ext cx="17195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Roboto Lt"/>
                <a:cs typeface="Roboto Lt"/>
              </a:rPr>
              <a:t>CVPR</a:t>
            </a:r>
            <a:r>
              <a:rPr sz="1400" spc="-15" dirty="0">
                <a:latin typeface="Roboto Lt"/>
                <a:cs typeface="Roboto Lt"/>
              </a:rPr>
              <a:t> 2019</a:t>
            </a:r>
            <a:r>
              <a:rPr sz="1400" spc="-1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Sponsors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802" y="300669"/>
            <a:ext cx="5056203" cy="260205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35699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Credit:</a:t>
            </a:r>
            <a:r>
              <a:rPr sz="600" spc="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CVPR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15" dirty="0">
                <a:latin typeface="Roboto Lt"/>
                <a:cs typeface="Roboto Lt"/>
              </a:rPr>
              <a:t>2019</a:t>
            </a:r>
            <a:r>
              <a:rPr sz="600" spc="-5" dirty="0">
                <a:latin typeface="Roboto Lt"/>
                <a:cs typeface="Roboto Lt"/>
              </a:rPr>
              <a:t> Welcome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Slides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30"/>
              </a:spcBef>
            </a:pPr>
            <a:r>
              <a:rPr dirty="0"/>
              <a:t>30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4663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Roboto Lt"/>
                <a:cs typeface="Roboto Lt"/>
              </a:rPr>
              <a:t>Why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is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Visual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Perception hard?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220" y="354956"/>
            <a:ext cx="3193515" cy="26326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92595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Papert:</a:t>
            </a:r>
            <a:r>
              <a:rPr sz="600" spc="2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The Summer Vision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Project.</a:t>
            </a:r>
            <a:r>
              <a:rPr sz="600" spc="2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MIT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dirty="0">
                <a:latin typeface="Roboto Lt"/>
                <a:cs typeface="Roboto Lt"/>
              </a:rPr>
              <a:t>AI</a:t>
            </a:r>
            <a:r>
              <a:rPr sz="600" spc="-5" dirty="0">
                <a:latin typeface="Roboto Lt"/>
                <a:cs typeface="Roboto Lt"/>
              </a:rPr>
              <a:t> Memos,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15" dirty="0">
                <a:latin typeface="Roboto Lt"/>
                <a:cs typeface="Roboto Lt"/>
              </a:rPr>
              <a:t>1966.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545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31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4663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Roboto Lt"/>
                <a:cs typeface="Roboto Lt"/>
              </a:rPr>
              <a:t>Why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is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Visual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Perception hard?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047" y="426986"/>
            <a:ext cx="3991797" cy="242220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32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4663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Roboto Lt"/>
                <a:cs typeface="Roboto Lt"/>
              </a:rPr>
              <a:t>Why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is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Visual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Perception hard?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1623" y="412879"/>
            <a:ext cx="1950008" cy="23400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4920" y="425073"/>
            <a:ext cx="1880941" cy="23156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07160" y="2808133"/>
            <a:ext cx="8013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Roboto Lt"/>
                <a:cs typeface="Roboto Lt"/>
              </a:rPr>
              <a:t>What</a:t>
            </a:r>
            <a:r>
              <a:rPr sz="1100" spc="-4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we</a:t>
            </a:r>
            <a:r>
              <a:rPr sz="1100" spc="-4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see</a:t>
            </a:r>
            <a:endParaRPr sz="110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0206" y="2808133"/>
            <a:ext cx="15087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" dirty="0">
                <a:latin typeface="Roboto Lt"/>
                <a:cs typeface="Roboto Lt"/>
              </a:rPr>
              <a:t>What</a:t>
            </a:r>
            <a:r>
              <a:rPr sz="1100" spc="-2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the</a:t>
            </a:r>
            <a:r>
              <a:rPr sz="1100" spc="-1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computer</a:t>
            </a:r>
            <a:r>
              <a:rPr sz="1100" spc="-15" dirty="0">
                <a:latin typeface="Roboto Lt"/>
                <a:cs typeface="Roboto Lt"/>
              </a:rPr>
              <a:t> sees</a:t>
            </a:r>
            <a:endParaRPr sz="110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619" y="2999554"/>
            <a:ext cx="7708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2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5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Li</a:t>
            </a:r>
            <a:r>
              <a:rPr sz="600" spc="-20" dirty="0">
                <a:latin typeface="Roboto Lt"/>
                <a:cs typeface="Roboto Lt"/>
              </a:rPr>
              <a:t> </a:t>
            </a:r>
            <a:r>
              <a:rPr sz="600" spc="-15" dirty="0">
                <a:latin typeface="Roboto Lt"/>
                <a:cs typeface="Roboto Lt"/>
              </a:rPr>
              <a:t>Fei-Fei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42838" y="2999554"/>
            <a:ext cx="10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33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511" y="881984"/>
            <a:ext cx="4919345" cy="1672589"/>
            <a:chOff x="351511" y="881984"/>
            <a:chExt cx="4919345" cy="167258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4068" y="881984"/>
              <a:ext cx="2776632" cy="16723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3340" y="1276682"/>
              <a:ext cx="682970" cy="93778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3341" y="1259937"/>
              <a:ext cx="683260" cy="955040"/>
            </a:xfrm>
            <a:custGeom>
              <a:avLst/>
              <a:gdLst/>
              <a:ahLst/>
              <a:cxnLst/>
              <a:rect l="l" t="t" r="r" b="b"/>
              <a:pathLst>
                <a:path w="683260" h="955039">
                  <a:moveTo>
                    <a:pt x="0" y="0"/>
                  </a:moveTo>
                  <a:lnTo>
                    <a:pt x="682971" y="483479"/>
                  </a:lnTo>
                  <a:lnTo>
                    <a:pt x="682971" y="954528"/>
                  </a:lnTo>
                  <a:lnTo>
                    <a:pt x="0" y="471040"/>
                  </a:lnTo>
                  <a:lnTo>
                    <a:pt x="0" y="0"/>
                  </a:lnTo>
                  <a:close/>
                </a:path>
              </a:pathLst>
            </a:custGeom>
            <a:ln w="162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9131" y="1259936"/>
              <a:ext cx="1227455" cy="955040"/>
            </a:xfrm>
            <a:custGeom>
              <a:avLst/>
              <a:gdLst/>
              <a:ahLst/>
              <a:cxnLst/>
              <a:rect l="l" t="t" r="r" b="b"/>
              <a:pathLst>
                <a:path w="1227455" h="955039">
                  <a:moveTo>
                    <a:pt x="544209" y="0"/>
                  </a:moveTo>
                  <a:lnTo>
                    <a:pt x="0" y="751066"/>
                  </a:lnTo>
                  <a:lnTo>
                    <a:pt x="544209" y="471042"/>
                  </a:lnTo>
                </a:path>
                <a:path w="1227455" h="955039">
                  <a:moveTo>
                    <a:pt x="1227181" y="483480"/>
                  </a:moveTo>
                  <a:lnTo>
                    <a:pt x="0" y="751066"/>
                  </a:lnTo>
                  <a:lnTo>
                    <a:pt x="1227181" y="954532"/>
                  </a:lnTo>
                </a:path>
              </a:pathLst>
            </a:custGeom>
            <a:ln w="1466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98576" y="2386385"/>
            <a:ext cx="476250" cy="2381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00" spc="-30" dirty="0">
                <a:solidFill>
                  <a:srgbClr val="0000FF"/>
                </a:solidFill>
                <a:latin typeface="Trebuchet MS"/>
                <a:cs typeface="Trebuchet MS"/>
              </a:rPr>
              <a:t>Vision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63518" y="1327138"/>
            <a:ext cx="1346200" cy="1066800"/>
            <a:chOff x="1363518" y="1327138"/>
            <a:chExt cx="1346200" cy="1066800"/>
          </a:xfrm>
        </p:grpSpPr>
        <p:sp>
          <p:nvSpPr>
            <p:cNvPr id="9" name="object 9"/>
            <p:cNvSpPr/>
            <p:nvPr/>
          </p:nvSpPr>
          <p:spPr>
            <a:xfrm>
              <a:off x="1407439" y="1336302"/>
              <a:ext cx="1285875" cy="111760"/>
            </a:xfrm>
            <a:custGeom>
              <a:avLst/>
              <a:gdLst/>
              <a:ahLst/>
              <a:cxnLst/>
              <a:rect l="l" t="t" r="r" b="b"/>
              <a:pathLst>
                <a:path w="1285875" h="111759">
                  <a:moveTo>
                    <a:pt x="1285575" y="111214"/>
                  </a:moveTo>
                  <a:lnTo>
                    <a:pt x="1178469" y="74143"/>
                  </a:lnTo>
                  <a:lnTo>
                    <a:pt x="892828" y="12357"/>
                  </a:lnTo>
                  <a:lnTo>
                    <a:pt x="482166" y="0"/>
                  </a:lnTo>
                  <a:lnTo>
                    <a:pt x="0" y="111214"/>
                  </a:lnTo>
                </a:path>
              </a:pathLst>
            </a:custGeom>
            <a:ln w="18327">
              <a:solidFill>
                <a:srgbClr val="D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3518" y="1401090"/>
              <a:ext cx="81614" cy="773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80216" y="2273297"/>
              <a:ext cx="1285875" cy="111760"/>
            </a:xfrm>
            <a:custGeom>
              <a:avLst/>
              <a:gdLst/>
              <a:ahLst/>
              <a:cxnLst/>
              <a:rect l="l" t="t" r="r" b="b"/>
              <a:pathLst>
                <a:path w="1285875" h="111760">
                  <a:moveTo>
                    <a:pt x="0" y="0"/>
                  </a:moveTo>
                  <a:lnTo>
                    <a:pt x="107106" y="37071"/>
                  </a:lnTo>
                  <a:lnTo>
                    <a:pt x="392748" y="98858"/>
                  </a:lnTo>
                  <a:lnTo>
                    <a:pt x="803412" y="111215"/>
                  </a:lnTo>
                  <a:lnTo>
                    <a:pt x="1285584" y="0"/>
                  </a:lnTo>
                </a:path>
              </a:pathLst>
            </a:custGeom>
            <a:ln w="18327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8107" y="2242389"/>
              <a:ext cx="81605" cy="7733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95300" y="62329"/>
            <a:ext cx="4370070" cy="12306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65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Images</a:t>
            </a:r>
            <a:r>
              <a:rPr sz="1400" spc="1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are</a:t>
            </a:r>
            <a:r>
              <a:rPr sz="1400" spc="1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2D </a:t>
            </a:r>
            <a:r>
              <a:rPr sz="1400" spc="10" dirty="0">
                <a:latin typeface="Roboto Lt"/>
                <a:cs typeface="Roboto Lt"/>
              </a:rPr>
              <a:t>Projections </a:t>
            </a:r>
            <a:r>
              <a:rPr sz="1400" spc="20" dirty="0">
                <a:latin typeface="Roboto Lt"/>
                <a:cs typeface="Roboto Lt"/>
              </a:rPr>
              <a:t>of</a:t>
            </a:r>
            <a:r>
              <a:rPr sz="1400" spc="10" dirty="0">
                <a:latin typeface="Roboto Lt"/>
                <a:cs typeface="Roboto Lt"/>
              </a:rPr>
              <a:t> the</a:t>
            </a:r>
            <a:r>
              <a:rPr sz="1400" spc="5" dirty="0">
                <a:latin typeface="Roboto Lt"/>
                <a:cs typeface="Roboto Lt"/>
              </a:rPr>
              <a:t> 3D</a:t>
            </a:r>
            <a:r>
              <a:rPr sz="1400" spc="10" dirty="0">
                <a:latin typeface="Roboto Lt"/>
                <a:cs typeface="Roboto Lt"/>
              </a:rPr>
              <a:t> World</a:t>
            </a:r>
            <a:endParaRPr sz="14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00">
              <a:latin typeface="Roboto Lt"/>
              <a:cs typeface="Roboto Lt"/>
            </a:endParaRPr>
          </a:p>
          <a:p>
            <a:pPr marL="598170">
              <a:lnSpc>
                <a:spcPct val="100000"/>
              </a:lnSpc>
              <a:tabLst>
                <a:tab pos="3509010" algn="l"/>
              </a:tabLst>
            </a:pPr>
            <a:r>
              <a:rPr sz="2100" b="1" spc="60" baseline="1984" dirty="0">
                <a:latin typeface="Arial"/>
                <a:cs typeface="Arial"/>
              </a:rPr>
              <a:t>2D</a:t>
            </a:r>
            <a:r>
              <a:rPr sz="2100" b="1" spc="179" baseline="1984" dirty="0">
                <a:latin typeface="Arial"/>
                <a:cs typeface="Arial"/>
              </a:rPr>
              <a:t> </a:t>
            </a:r>
            <a:r>
              <a:rPr sz="2100" b="1" spc="-52" baseline="1984" dirty="0">
                <a:latin typeface="Arial"/>
                <a:cs typeface="Arial"/>
              </a:rPr>
              <a:t>Image	</a:t>
            </a:r>
            <a:r>
              <a:rPr sz="1400" b="1" spc="40" dirty="0">
                <a:latin typeface="Arial"/>
                <a:cs typeface="Arial"/>
              </a:rPr>
              <a:t>3D</a:t>
            </a:r>
            <a:r>
              <a:rPr sz="1400" b="1" spc="80" dirty="0">
                <a:latin typeface="Arial"/>
                <a:cs typeface="Arial"/>
              </a:rPr>
              <a:t> </a:t>
            </a:r>
            <a:r>
              <a:rPr sz="1400" b="1" spc="-80" dirty="0">
                <a:latin typeface="Arial"/>
                <a:cs typeface="Arial"/>
              </a:rPr>
              <a:t>Scene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250">
              <a:latin typeface="Arial"/>
              <a:cs typeface="Arial"/>
            </a:endParaRPr>
          </a:p>
          <a:p>
            <a:pPr marR="469900" algn="ctr">
              <a:lnSpc>
                <a:spcPct val="100000"/>
              </a:lnSpc>
            </a:pPr>
            <a:r>
              <a:rPr sz="1400" spc="-55" dirty="0">
                <a:solidFill>
                  <a:srgbClr val="DB0000"/>
                </a:solidFill>
                <a:latin typeface="Trebuchet MS"/>
                <a:cs typeface="Trebuchet MS"/>
              </a:rPr>
              <a:t>Graphics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2838" y="2999554"/>
            <a:ext cx="10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34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2329"/>
            <a:ext cx="43700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Challenges:</a:t>
            </a:r>
            <a:r>
              <a:rPr spc="65" dirty="0"/>
              <a:t> </a:t>
            </a:r>
            <a:r>
              <a:rPr spc="15" dirty="0"/>
              <a:t>Images</a:t>
            </a:r>
            <a:r>
              <a:rPr spc="10" dirty="0"/>
              <a:t> </a:t>
            </a:r>
            <a:r>
              <a:rPr spc="5" dirty="0"/>
              <a:t>are</a:t>
            </a:r>
            <a:r>
              <a:rPr spc="10" dirty="0"/>
              <a:t> </a:t>
            </a:r>
            <a:r>
              <a:rPr spc="5" dirty="0"/>
              <a:t>2D </a:t>
            </a:r>
            <a:r>
              <a:rPr spc="10" dirty="0"/>
              <a:t>Projections </a:t>
            </a:r>
            <a:r>
              <a:rPr spc="20" dirty="0"/>
              <a:t>of</a:t>
            </a:r>
            <a:r>
              <a:rPr spc="10" dirty="0"/>
              <a:t> the</a:t>
            </a:r>
            <a:r>
              <a:rPr spc="5" dirty="0"/>
              <a:t> 3D</a:t>
            </a:r>
            <a:r>
              <a:rPr spc="10" dirty="0"/>
              <a:t> World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714" y="570949"/>
            <a:ext cx="5044461" cy="13668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5297" y="2078047"/>
            <a:ext cx="5102860" cy="64516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100" b="1" dirty="0">
                <a:latin typeface="Roboto"/>
                <a:cs typeface="Roboto"/>
              </a:rPr>
              <a:t>Adelson</a:t>
            </a:r>
            <a:r>
              <a:rPr sz="1100" b="1" spc="-10" dirty="0">
                <a:latin typeface="Roboto"/>
                <a:cs typeface="Roboto"/>
              </a:rPr>
              <a:t> and</a:t>
            </a:r>
            <a:r>
              <a:rPr sz="1100" b="1" spc="-15" dirty="0">
                <a:latin typeface="Roboto"/>
                <a:cs typeface="Roboto"/>
              </a:rPr>
              <a:t> </a:t>
            </a:r>
            <a:r>
              <a:rPr sz="1100" b="1" spc="-25" dirty="0">
                <a:latin typeface="Roboto"/>
                <a:cs typeface="Roboto"/>
              </a:rPr>
              <a:t>Pentland’s</a:t>
            </a:r>
            <a:r>
              <a:rPr sz="1100" b="1" spc="-10" dirty="0">
                <a:latin typeface="Roboto"/>
                <a:cs typeface="Roboto"/>
              </a:rPr>
              <a:t> </a:t>
            </a:r>
            <a:r>
              <a:rPr sz="1100" b="1" spc="-5" dirty="0">
                <a:latin typeface="Roboto"/>
                <a:cs typeface="Roboto"/>
              </a:rPr>
              <a:t>workshop</a:t>
            </a:r>
            <a:r>
              <a:rPr sz="1100" b="1" spc="-10" dirty="0">
                <a:latin typeface="Roboto"/>
                <a:cs typeface="Roboto"/>
              </a:rPr>
              <a:t> </a:t>
            </a:r>
            <a:r>
              <a:rPr sz="1100" b="1" spc="-5" dirty="0">
                <a:latin typeface="Roboto"/>
                <a:cs typeface="Roboto"/>
              </a:rPr>
              <a:t>metaphor:</a:t>
            </a:r>
            <a:endParaRPr sz="1100">
              <a:latin typeface="Roboto"/>
              <a:cs typeface="Roboto"/>
            </a:endParaRPr>
          </a:p>
          <a:p>
            <a:pPr marL="12700" marR="5080">
              <a:lnSpc>
                <a:spcPct val="123200"/>
              </a:lnSpc>
            </a:pPr>
            <a:r>
              <a:rPr sz="1100" spc="-35" dirty="0">
                <a:latin typeface="Roboto Lt"/>
                <a:cs typeface="Roboto Lt"/>
              </a:rPr>
              <a:t>To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explain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an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image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(a)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in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terms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dirty="0">
                <a:latin typeface="Roboto Lt"/>
                <a:cs typeface="Roboto Lt"/>
              </a:rPr>
              <a:t>of </a:t>
            </a:r>
            <a:r>
              <a:rPr sz="1100" spc="-10" dirty="0">
                <a:latin typeface="Roboto Lt"/>
                <a:cs typeface="Roboto Lt"/>
              </a:rPr>
              <a:t>reflectance,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lighting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and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shape,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(b)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painter,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(c)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 </a:t>
            </a:r>
            <a:r>
              <a:rPr sz="1100" spc="-25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light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designer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and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(d)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sculptor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will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design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three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different,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but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plausible,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solutions.</a:t>
            </a:r>
            <a:endParaRPr sz="110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619" y="2999554"/>
            <a:ext cx="35299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Adelson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and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Pentland:</a:t>
            </a:r>
            <a:r>
              <a:rPr sz="600" spc="2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The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perception</a:t>
            </a:r>
            <a:r>
              <a:rPr sz="600" spc="5" dirty="0">
                <a:latin typeface="Roboto Lt"/>
                <a:cs typeface="Roboto Lt"/>
              </a:rPr>
              <a:t> </a:t>
            </a:r>
            <a:r>
              <a:rPr sz="600" dirty="0">
                <a:latin typeface="Roboto Lt"/>
                <a:cs typeface="Roboto Lt"/>
              </a:rPr>
              <a:t>of </a:t>
            </a:r>
            <a:r>
              <a:rPr sz="600" spc="-5" dirty="0">
                <a:latin typeface="Roboto Lt"/>
                <a:cs typeface="Roboto Lt"/>
              </a:rPr>
              <a:t>shading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and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reflectance.</a:t>
            </a:r>
            <a:r>
              <a:rPr sz="600" spc="3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Perception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as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Bayesian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inference,</a:t>
            </a:r>
            <a:r>
              <a:rPr sz="600" dirty="0">
                <a:latin typeface="Roboto Lt"/>
                <a:cs typeface="Roboto Lt"/>
              </a:rPr>
              <a:t> </a:t>
            </a:r>
            <a:r>
              <a:rPr sz="600" spc="-15" dirty="0">
                <a:latin typeface="Roboto Lt"/>
                <a:cs typeface="Roboto Lt"/>
              </a:rPr>
              <a:t>1996.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2834" y="2999554"/>
            <a:ext cx="10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35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2329"/>
            <a:ext cx="16268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Artificial</a:t>
            </a:r>
            <a:r>
              <a:rPr spc="-35" dirty="0"/>
              <a:t> </a:t>
            </a:r>
            <a:r>
              <a:rPr spc="10" dirty="0"/>
              <a:t>Intelligence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2597" y="457248"/>
            <a:ext cx="5201285" cy="228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23200"/>
              </a:lnSpc>
              <a:spcBef>
                <a:spcPts val="100"/>
              </a:spcBef>
              <a:tabLst>
                <a:tab pos="4178935" algn="l"/>
              </a:tabLst>
            </a:pPr>
            <a:r>
              <a:rPr sz="1100" spc="-50" dirty="0">
                <a:latin typeface="Roboto Lt"/>
                <a:cs typeface="Roboto Lt"/>
              </a:rPr>
              <a:t>“An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attempt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will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be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made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to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find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how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to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make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machines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use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language,</a:t>
            </a:r>
            <a:r>
              <a:rPr sz="1100" spc="-5" dirty="0">
                <a:latin typeface="Roboto Lt"/>
                <a:cs typeface="Roboto Lt"/>
              </a:rPr>
              <a:t> form 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abstractions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and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concepts,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solve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kinds</a:t>
            </a:r>
            <a:r>
              <a:rPr sz="1100" dirty="0">
                <a:latin typeface="Roboto Lt"/>
                <a:cs typeface="Roboto Lt"/>
              </a:rPr>
              <a:t> of </a:t>
            </a:r>
            <a:r>
              <a:rPr sz="1100" spc="-10" dirty="0">
                <a:latin typeface="Roboto Lt"/>
                <a:cs typeface="Roboto Lt"/>
              </a:rPr>
              <a:t>problems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now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reserved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for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humans,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and 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imp</a:t>
            </a:r>
            <a:r>
              <a:rPr sz="1100" spc="-20" dirty="0">
                <a:latin typeface="Roboto Lt"/>
                <a:cs typeface="Roboto Lt"/>
              </a:rPr>
              <a:t>r</a:t>
            </a:r>
            <a:r>
              <a:rPr sz="1100" spc="-15" dirty="0">
                <a:latin typeface="Roboto Lt"/>
                <a:cs typeface="Roboto Lt"/>
              </a:rPr>
              <a:t>o</a:t>
            </a:r>
            <a:r>
              <a:rPr sz="1100" spc="-25" dirty="0">
                <a:latin typeface="Roboto Lt"/>
                <a:cs typeface="Roboto Lt"/>
              </a:rPr>
              <a:t>v</a:t>
            </a:r>
            <a:r>
              <a:rPr sz="1100" spc="-5" dirty="0">
                <a:latin typeface="Roboto Lt"/>
                <a:cs typeface="Roboto Lt"/>
              </a:rPr>
              <a:t>e </a:t>
            </a:r>
            <a:r>
              <a:rPr sz="1100" spc="-10" dirty="0">
                <a:latin typeface="Roboto Lt"/>
                <a:cs typeface="Roboto Lt"/>
              </a:rPr>
              <a:t>themsel</a:t>
            </a:r>
            <a:r>
              <a:rPr sz="1100" spc="-20" dirty="0">
                <a:latin typeface="Roboto Lt"/>
                <a:cs typeface="Roboto Lt"/>
              </a:rPr>
              <a:t>v</a:t>
            </a:r>
            <a:r>
              <a:rPr sz="1100" spc="-10" dirty="0">
                <a:latin typeface="Roboto Lt"/>
                <a:cs typeface="Roboto Lt"/>
              </a:rPr>
              <a:t>es</a:t>
            </a:r>
            <a:r>
              <a:rPr sz="1100" spc="-100" dirty="0">
                <a:latin typeface="Roboto Lt"/>
                <a:cs typeface="Roboto Lt"/>
              </a:rPr>
              <a:t>.</a:t>
            </a:r>
            <a:r>
              <a:rPr sz="1100" spc="-55" dirty="0">
                <a:latin typeface="Roboto Lt"/>
                <a:cs typeface="Roboto Lt"/>
              </a:rPr>
              <a:t>”</a:t>
            </a:r>
            <a:r>
              <a:rPr sz="1100" dirty="0">
                <a:latin typeface="Roboto Lt"/>
                <a:cs typeface="Roboto Lt"/>
              </a:rPr>
              <a:t>	</a:t>
            </a:r>
            <a:r>
              <a:rPr sz="1100" spc="-15" dirty="0">
                <a:latin typeface="Roboto Lt"/>
                <a:cs typeface="Roboto Lt"/>
              </a:rPr>
              <a:t>[</a:t>
            </a:r>
            <a:r>
              <a:rPr sz="1100" spc="-10" dirty="0">
                <a:latin typeface="Roboto Lt"/>
                <a:cs typeface="Roboto Lt"/>
              </a:rPr>
              <a:t>John</a:t>
            </a:r>
            <a:r>
              <a:rPr sz="1100" spc="-5" dirty="0">
                <a:latin typeface="Roboto Lt"/>
                <a:cs typeface="Roboto Lt"/>
              </a:rPr>
              <a:t> McCa</a:t>
            </a:r>
            <a:r>
              <a:rPr sz="1100" spc="20" dirty="0">
                <a:latin typeface="Roboto Lt"/>
                <a:cs typeface="Roboto Lt"/>
              </a:rPr>
              <a:t>r</a:t>
            </a:r>
            <a:r>
              <a:rPr sz="1100" spc="-10" dirty="0">
                <a:latin typeface="Roboto Lt"/>
                <a:cs typeface="Roboto Lt"/>
              </a:rPr>
              <a:t>thy]</a:t>
            </a:r>
            <a:endParaRPr sz="1100">
              <a:latin typeface="Roboto Lt"/>
              <a:cs typeface="Roboto L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00">
              <a:latin typeface="Roboto Lt"/>
              <a:cs typeface="Roboto Lt"/>
            </a:endParaRPr>
          </a:p>
          <a:p>
            <a:pPr marL="734060" indent="-177800">
              <a:lnSpc>
                <a:spcPct val="100000"/>
              </a:lnSpc>
              <a:buFont typeface="Lucida Sans Unicode"/>
              <a:buChar char="►"/>
              <a:tabLst>
                <a:tab pos="734695" algn="l"/>
              </a:tabLst>
            </a:pPr>
            <a:r>
              <a:rPr sz="1100" spc="-10" dirty="0">
                <a:latin typeface="Roboto Lt"/>
                <a:cs typeface="Roboto Lt"/>
              </a:rPr>
              <a:t>Machine</a:t>
            </a:r>
            <a:r>
              <a:rPr sz="1100" spc="-25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Learning</a:t>
            </a:r>
            <a:endParaRPr sz="1100">
              <a:latin typeface="Roboto Lt"/>
              <a:cs typeface="Roboto Lt"/>
            </a:endParaRPr>
          </a:p>
          <a:p>
            <a:pPr marL="734060" indent="-177800">
              <a:lnSpc>
                <a:spcPct val="100000"/>
              </a:lnSpc>
              <a:spcBef>
                <a:spcPts val="605"/>
              </a:spcBef>
              <a:buFont typeface="Lucida Sans Unicode"/>
              <a:buChar char="►"/>
              <a:tabLst>
                <a:tab pos="734695" algn="l"/>
              </a:tabLst>
            </a:pPr>
            <a:r>
              <a:rPr sz="1100" spc="-10" dirty="0">
                <a:latin typeface="Roboto Lt"/>
                <a:cs typeface="Roboto Lt"/>
              </a:rPr>
              <a:t>Computer</a:t>
            </a:r>
            <a:r>
              <a:rPr sz="1100" spc="-2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Vision</a:t>
            </a:r>
            <a:endParaRPr sz="1100">
              <a:latin typeface="Roboto Lt"/>
              <a:cs typeface="Roboto Lt"/>
            </a:endParaRPr>
          </a:p>
          <a:p>
            <a:pPr marL="734060" indent="-177800">
              <a:lnSpc>
                <a:spcPct val="100000"/>
              </a:lnSpc>
              <a:spcBef>
                <a:spcPts val="605"/>
              </a:spcBef>
              <a:buFont typeface="Lucida Sans Unicode"/>
              <a:buChar char="►"/>
              <a:tabLst>
                <a:tab pos="734695" algn="l"/>
              </a:tabLst>
            </a:pPr>
            <a:r>
              <a:rPr sz="1100" spc="-10" dirty="0">
                <a:latin typeface="Roboto Lt"/>
                <a:cs typeface="Roboto Lt"/>
              </a:rPr>
              <a:t>Computer</a:t>
            </a:r>
            <a:r>
              <a:rPr sz="1100" spc="-20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Graphics</a:t>
            </a:r>
            <a:endParaRPr sz="1100">
              <a:latin typeface="Roboto Lt"/>
              <a:cs typeface="Roboto Lt"/>
            </a:endParaRPr>
          </a:p>
          <a:p>
            <a:pPr marL="734060" indent="-177800">
              <a:lnSpc>
                <a:spcPct val="100000"/>
              </a:lnSpc>
              <a:spcBef>
                <a:spcPts val="605"/>
              </a:spcBef>
              <a:buFont typeface="Lucida Sans Unicode"/>
              <a:buChar char="►"/>
              <a:tabLst>
                <a:tab pos="734695" algn="l"/>
              </a:tabLst>
            </a:pPr>
            <a:r>
              <a:rPr sz="1100" spc="-15" dirty="0">
                <a:latin typeface="Roboto Lt"/>
                <a:cs typeface="Roboto Lt"/>
              </a:rPr>
              <a:t>Natural</a:t>
            </a:r>
            <a:r>
              <a:rPr sz="1100" spc="-10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Language</a:t>
            </a:r>
            <a:r>
              <a:rPr sz="1100" spc="-10" dirty="0">
                <a:latin typeface="Roboto Lt"/>
                <a:cs typeface="Roboto Lt"/>
              </a:rPr>
              <a:t> Processing</a:t>
            </a:r>
            <a:endParaRPr sz="1100">
              <a:latin typeface="Roboto Lt"/>
              <a:cs typeface="Roboto Lt"/>
            </a:endParaRPr>
          </a:p>
          <a:p>
            <a:pPr marL="734060" indent="-177800">
              <a:lnSpc>
                <a:spcPct val="100000"/>
              </a:lnSpc>
              <a:spcBef>
                <a:spcPts val="605"/>
              </a:spcBef>
              <a:buFont typeface="Lucida Sans Unicode"/>
              <a:buChar char="►"/>
              <a:tabLst>
                <a:tab pos="734695" algn="l"/>
              </a:tabLst>
            </a:pPr>
            <a:r>
              <a:rPr sz="1100" spc="-10" dirty="0">
                <a:latin typeface="Roboto Lt"/>
                <a:cs typeface="Roboto Lt"/>
              </a:rPr>
              <a:t>Robotics</a:t>
            </a:r>
            <a:r>
              <a:rPr sz="1100" spc="-2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&amp;</a:t>
            </a:r>
            <a:r>
              <a:rPr sz="1100" spc="-1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Control</a:t>
            </a:r>
            <a:endParaRPr sz="1100">
              <a:latin typeface="Roboto Lt"/>
              <a:cs typeface="Roboto Lt"/>
            </a:endParaRPr>
          </a:p>
          <a:p>
            <a:pPr marL="734060" indent="-177800">
              <a:lnSpc>
                <a:spcPct val="100000"/>
              </a:lnSpc>
              <a:spcBef>
                <a:spcPts val="605"/>
              </a:spcBef>
              <a:buFont typeface="Lucida Sans Unicode"/>
              <a:buChar char="►"/>
              <a:tabLst>
                <a:tab pos="734695" algn="l"/>
              </a:tabLst>
            </a:pPr>
            <a:r>
              <a:rPr sz="1100" dirty="0">
                <a:latin typeface="Roboto Lt"/>
                <a:cs typeface="Roboto Lt"/>
              </a:rPr>
              <a:t>Art,</a:t>
            </a:r>
            <a:r>
              <a:rPr sz="1100" spc="-10" dirty="0">
                <a:latin typeface="Roboto Lt"/>
                <a:cs typeface="Roboto Lt"/>
              </a:rPr>
              <a:t> Industry </a:t>
            </a:r>
            <a:r>
              <a:rPr sz="1100" dirty="0">
                <a:latin typeface="Roboto Lt"/>
                <a:cs typeface="Roboto Lt"/>
              </a:rPr>
              <a:t>4.0,</a:t>
            </a:r>
            <a:r>
              <a:rPr sz="1100" spc="-10" dirty="0">
                <a:latin typeface="Roboto Lt"/>
                <a:cs typeface="Roboto Lt"/>
              </a:rPr>
              <a:t> Education</a:t>
            </a:r>
            <a:r>
              <a:rPr sz="1100" spc="-5" dirty="0">
                <a:latin typeface="Roboto Lt"/>
                <a:cs typeface="Roboto Lt"/>
              </a:rPr>
              <a:t> ...</a:t>
            </a:r>
            <a:endParaRPr sz="1100">
              <a:latin typeface="Roboto Lt"/>
              <a:cs typeface="Roboto L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9855" y="1302707"/>
            <a:ext cx="1020316" cy="15060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50877" y="2999554"/>
            <a:ext cx="1016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5" dirty="0">
                <a:latin typeface="Roboto Lt"/>
                <a:cs typeface="Roboto Lt"/>
              </a:rPr>
              <a:t>19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16224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25" dirty="0">
                <a:latin typeface="Roboto Lt"/>
                <a:cs typeface="Roboto Lt"/>
              </a:rPr>
              <a:t>Ames</a:t>
            </a:r>
            <a:r>
              <a:rPr sz="1400" spc="-20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Room</a:t>
            </a:r>
            <a:r>
              <a:rPr sz="1400" spc="-2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Illusion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117" y="435739"/>
            <a:ext cx="3726245" cy="248028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36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15633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Perspective</a:t>
            </a:r>
            <a:r>
              <a:rPr sz="1400" spc="-35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Illusion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976" y="471890"/>
            <a:ext cx="4258123" cy="238992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37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5330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55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Viewpoint</a:t>
            </a:r>
            <a:r>
              <a:rPr sz="1400" spc="-5" dirty="0">
                <a:latin typeface="Roboto Lt"/>
                <a:cs typeface="Roboto Lt"/>
              </a:rPr>
              <a:t> </a:t>
            </a:r>
            <a:r>
              <a:rPr sz="1400" dirty="0">
                <a:latin typeface="Roboto Lt"/>
                <a:cs typeface="Roboto Lt"/>
              </a:rPr>
              <a:t>Variation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732" y="576273"/>
            <a:ext cx="5322510" cy="21290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872490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Michelangelo</a:t>
            </a:r>
            <a:r>
              <a:rPr sz="600" spc="-35" dirty="0">
                <a:latin typeface="Roboto Lt"/>
                <a:cs typeface="Roboto Lt"/>
              </a:rPr>
              <a:t> </a:t>
            </a:r>
            <a:r>
              <a:rPr sz="600" spc="-25" dirty="0">
                <a:latin typeface="Roboto Lt"/>
                <a:cs typeface="Roboto Lt"/>
              </a:rPr>
              <a:t>(1475-1564)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38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2329"/>
            <a:ext cx="19926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15" dirty="0">
                <a:latin typeface="Roboto Lt"/>
                <a:cs typeface="Roboto Lt"/>
              </a:rPr>
              <a:t> Deformation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873" y="500824"/>
            <a:ext cx="4790326" cy="231755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629920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10" dirty="0">
                <a:latin typeface="Roboto Lt"/>
                <a:cs typeface="Roboto Lt"/>
              </a:rPr>
              <a:t>Xu</a:t>
            </a:r>
            <a:r>
              <a:rPr sz="600" spc="-2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Beihong</a:t>
            </a:r>
            <a:r>
              <a:rPr sz="600" spc="-25" dirty="0">
                <a:latin typeface="Roboto Lt"/>
                <a:cs typeface="Roboto Lt"/>
              </a:rPr>
              <a:t> </a:t>
            </a:r>
            <a:r>
              <a:rPr sz="600" spc="-15" dirty="0">
                <a:latin typeface="Roboto Lt"/>
                <a:cs typeface="Roboto Lt"/>
              </a:rPr>
              <a:t>(1943)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130"/>
              </a:spcBef>
            </a:pPr>
            <a:r>
              <a:rPr dirty="0"/>
              <a:t>39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178181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45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Occlusion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5503" y="354955"/>
            <a:ext cx="2128951" cy="265409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4974"/>
            <a:ext cx="715010" cy="1270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5" dirty="0">
                <a:latin typeface="Roboto Lt"/>
                <a:cs typeface="Roboto Lt"/>
              </a:rPr>
              <a:t>Rene´</a:t>
            </a:r>
            <a:r>
              <a:rPr sz="600" spc="5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Magritte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20" dirty="0">
                <a:latin typeface="Roboto Lt"/>
                <a:cs typeface="Roboto Lt"/>
              </a:rPr>
              <a:t>(1957)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30"/>
              </a:spcBef>
            </a:pPr>
            <a:r>
              <a:rPr dirty="0"/>
              <a:t>40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19265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2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Illumination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188" y="355015"/>
            <a:ext cx="3459479" cy="25946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026794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Antonio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Torralba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51614" y="2995291"/>
            <a:ext cx="10096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40" dirty="0">
                <a:latin typeface="Roboto Lt"/>
                <a:cs typeface="Roboto Lt"/>
              </a:rPr>
              <a:t>41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19265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2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Illumination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188" y="355015"/>
            <a:ext cx="3459479" cy="259461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026794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Antonio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Torralba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51614" y="2995291"/>
            <a:ext cx="10096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40" dirty="0">
                <a:latin typeface="Roboto Lt"/>
                <a:cs typeface="Roboto Lt"/>
              </a:rPr>
              <a:t>41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19265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2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Illumination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188" y="354969"/>
            <a:ext cx="3459524" cy="25925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026794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Antonio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Torralba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51614" y="2995291"/>
            <a:ext cx="10096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40" dirty="0">
                <a:latin typeface="Roboto Lt"/>
                <a:cs typeface="Roboto Lt"/>
              </a:rPr>
              <a:t>41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192658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20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Illumination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732" y="600041"/>
            <a:ext cx="5322397" cy="20695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04203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Image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Jan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Koenderink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2838" y="2995291"/>
            <a:ext cx="10985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42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15557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25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Motion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976" y="415751"/>
            <a:ext cx="4258066" cy="25302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42838" y="2995291"/>
            <a:ext cx="10985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43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57680"/>
            <a:ext cx="13550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Computer</a:t>
            </a:r>
            <a:r>
              <a:rPr spc="-35" dirty="0"/>
              <a:t> </a:t>
            </a:r>
            <a:r>
              <a:rPr spc="10" dirty="0"/>
              <a:t>Vision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367" y="354935"/>
            <a:ext cx="3386414" cy="21877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6217" y="2657346"/>
            <a:ext cx="50279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Roboto Lt"/>
                <a:cs typeface="Roboto Lt"/>
              </a:rPr>
              <a:t>Goal</a:t>
            </a:r>
            <a:r>
              <a:rPr sz="1100" dirty="0">
                <a:latin typeface="Roboto Lt"/>
                <a:cs typeface="Roboto Lt"/>
              </a:rPr>
              <a:t> of </a:t>
            </a:r>
            <a:r>
              <a:rPr sz="1100" spc="-10" dirty="0">
                <a:latin typeface="Roboto Lt"/>
                <a:cs typeface="Roboto Lt"/>
              </a:rPr>
              <a:t>Computer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Vision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is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to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b="1" dirty="0">
                <a:latin typeface="Roboto"/>
                <a:cs typeface="Roboto"/>
              </a:rPr>
              <a:t>convert</a:t>
            </a:r>
            <a:r>
              <a:rPr sz="1100" b="1" spc="5" dirty="0">
                <a:latin typeface="Roboto"/>
                <a:cs typeface="Roboto"/>
              </a:rPr>
              <a:t> </a:t>
            </a:r>
            <a:r>
              <a:rPr sz="1100" b="1" spc="-10" dirty="0">
                <a:latin typeface="Roboto"/>
                <a:cs typeface="Roboto"/>
              </a:rPr>
              <a:t>light</a:t>
            </a:r>
            <a:r>
              <a:rPr sz="1100" b="1" dirty="0">
                <a:latin typeface="Roboto"/>
                <a:cs typeface="Roboto"/>
              </a:rPr>
              <a:t> </a:t>
            </a:r>
            <a:r>
              <a:rPr sz="1100" b="1" spc="-15" dirty="0">
                <a:latin typeface="Roboto"/>
                <a:cs typeface="Roboto"/>
              </a:rPr>
              <a:t>into</a:t>
            </a:r>
            <a:r>
              <a:rPr sz="1100" b="1" dirty="0">
                <a:latin typeface="Roboto"/>
                <a:cs typeface="Roboto"/>
              </a:rPr>
              <a:t> </a:t>
            </a:r>
            <a:r>
              <a:rPr sz="1100" b="1" spc="-5" dirty="0">
                <a:latin typeface="Roboto"/>
                <a:cs typeface="Roboto"/>
              </a:rPr>
              <a:t>meaning</a:t>
            </a:r>
            <a:r>
              <a:rPr sz="1100" b="1" dirty="0">
                <a:latin typeface="Roboto"/>
                <a:cs typeface="Roboto"/>
              </a:rPr>
              <a:t> </a:t>
            </a:r>
            <a:r>
              <a:rPr sz="1100" spc="-10" dirty="0">
                <a:latin typeface="Roboto Lt"/>
                <a:cs typeface="Roboto Lt"/>
              </a:rPr>
              <a:t>(geometric,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semantic,</a:t>
            </a:r>
            <a:r>
              <a:rPr sz="1100" spc="5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.</a:t>
            </a:r>
            <a:r>
              <a:rPr sz="1100" spc="-130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.</a:t>
            </a:r>
            <a:r>
              <a:rPr sz="1100" spc="-135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.</a:t>
            </a:r>
            <a:r>
              <a:rPr sz="1100" spc="-135" dirty="0">
                <a:latin typeface="Roboto Lt"/>
                <a:cs typeface="Roboto Lt"/>
              </a:rPr>
              <a:t> </a:t>
            </a:r>
            <a:r>
              <a:rPr sz="1100" spc="5" dirty="0">
                <a:latin typeface="Roboto Lt"/>
                <a:cs typeface="Roboto Lt"/>
              </a:rPr>
              <a:t>)</a:t>
            </a:r>
            <a:endParaRPr sz="1100">
              <a:latin typeface="Roboto Lt"/>
              <a:cs typeface="Roboto L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619" y="2999554"/>
            <a:ext cx="10756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Image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Antonio</a:t>
            </a:r>
            <a:r>
              <a:rPr sz="600" spc="-10" dirty="0">
                <a:latin typeface="Roboto Lt"/>
                <a:cs typeface="Roboto Lt"/>
              </a:rPr>
              <a:t> Torralba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41352" y="2999554"/>
            <a:ext cx="111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Roboto Lt"/>
                <a:cs typeface="Roboto Lt"/>
              </a:rPr>
              <a:t>20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0906"/>
            <a:ext cx="32715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" dirty="0"/>
              <a:t>Challenges:</a:t>
            </a:r>
            <a:r>
              <a:rPr spc="60" dirty="0"/>
              <a:t> </a:t>
            </a:r>
            <a:r>
              <a:rPr spc="5" dirty="0"/>
              <a:t>Perception vs. </a:t>
            </a:r>
            <a:r>
              <a:rPr spc="15" dirty="0"/>
              <a:t>Measurement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0604" y="420145"/>
            <a:ext cx="2788995" cy="221055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39151" y="2699999"/>
            <a:ext cx="28822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95" dirty="0">
                <a:latin typeface="Calibri"/>
                <a:cs typeface="Calibri"/>
                <a:hlinkClick r:id="rId3"/>
              </a:rPr>
              <a:t>http://persci.mit.edu/gallery/checkershadow</a:t>
            </a:r>
            <a:endParaRPr sz="1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5628" y="3035445"/>
            <a:ext cx="1344258" cy="20455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7619" y="2999554"/>
            <a:ext cx="115316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Image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Edward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dirty="0">
                <a:latin typeface="Roboto Lt"/>
                <a:cs typeface="Roboto Lt"/>
              </a:rPr>
              <a:t>H.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Adelson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42838" y="2999554"/>
            <a:ext cx="10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44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32715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6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Perception vs. </a:t>
            </a:r>
            <a:r>
              <a:rPr sz="1400" spc="15" dirty="0">
                <a:latin typeface="Roboto Lt"/>
                <a:cs typeface="Roboto Lt"/>
              </a:rPr>
              <a:t>Measurement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677" y="462983"/>
            <a:ext cx="2590877" cy="24015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9554"/>
            <a:ext cx="8115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Gaetano</a:t>
            </a:r>
            <a:r>
              <a:rPr sz="600" spc="-2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Kanizsa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20" dirty="0">
                <a:latin typeface="Roboto Lt"/>
                <a:cs typeface="Roboto Lt"/>
              </a:rPr>
              <a:t>(1976)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2838" y="2999554"/>
            <a:ext cx="10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45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32715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60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Perception vs. </a:t>
            </a:r>
            <a:r>
              <a:rPr sz="1400" spc="15" dirty="0">
                <a:latin typeface="Roboto Lt"/>
                <a:cs typeface="Roboto Lt"/>
              </a:rPr>
              <a:t>Measurement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047" y="492989"/>
            <a:ext cx="3991906" cy="233714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42838" y="2999554"/>
            <a:ext cx="10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46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414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45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Local</a:t>
            </a:r>
            <a:r>
              <a:rPr sz="1400" spc="-10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Ambiguities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220" y="390966"/>
            <a:ext cx="3193449" cy="260346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075690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Image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Antonio</a:t>
            </a:r>
            <a:r>
              <a:rPr sz="600" spc="-10" dirty="0">
                <a:latin typeface="Roboto Lt"/>
                <a:cs typeface="Roboto Lt"/>
              </a:rPr>
              <a:t> Torralba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47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414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45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Local</a:t>
            </a:r>
            <a:r>
              <a:rPr sz="1400" spc="-10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Ambiguities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020" y="391007"/>
            <a:ext cx="3299968" cy="2474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075690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Image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Antonio</a:t>
            </a:r>
            <a:r>
              <a:rPr sz="600" spc="-10" dirty="0">
                <a:latin typeface="Roboto Lt"/>
                <a:cs typeface="Roboto Lt"/>
              </a:rPr>
              <a:t> Torralba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2838" y="2995291"/>
            <a:ext cx="10985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48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4142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45" dirty="0">
                <a:latin typeface="Roboto Lt"/>
                <a:cs typeface="Roboto Lt"/>
              </a:rPr>
              <a:t> </a:t>
            </a:r>
            <a:r>
              <a:rPr sz="1400" spc="5" dirty="0">
                <a:latin typeface="Roboto Lt"/>
                <a:cs typeface="Roboto Lt"/>
              </a:rPr>
              <a:t>Local</a:t>
            </a:r>
            <a:r>
              <a:rPr sz="1400" spc="-10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Ambiguities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0020" y="391007"/>
            <a:ext cx="3299968" cy="2474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075690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Image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Antonio</a:t>
            </a:r>
            <a:r>
              <a:rPr sz="600" spc="-10" dirty="0">
                <a:latin typeface="Roboto Lt"/>
                <a:cs typeface="Roboto Lt"/>
              </a:rPr>
              <a:t> Torralba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2838" y="2995291"/>
            <a:ext cx="10985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48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593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60" dirty="0">
                <a:latin typeface="Roboto Lt"/>
                <a:cs typeface="Roboto Lt"/>
              </a:rPr>
              <a:t> </a:t>
            </a:r>
            <a:r>
              <a:rPr sz="1400" dirty="0">
                <a:latin typeface="Roboto Lt"/>
                <a:cs typeface="Roboto Lt"/>
              </a:rPr>
              <a:t>Intra</a:t>
            </a:r>
            <a:r>
              <a:rPr sz="1400" spc="5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Class</a:t>
            </a:r>
            <a:r>
              <a:rPr sz="1400" spc="5" dirty="0">
                <a:latin typeface="Roboto Lt"/>
                <a:cs typeface="Roboto Lt"/>
              </a:rPr>
              <a:t> </a:t>
            </a:r>
            <a:r>
              <a:rPr sz="1400" dirty="0">
                <a:latin typeface="Roboto Lt"/>
                <a:cs typeface="Roboto Lt"/>
              </a:rPr>
              <a:t>Variation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3218" y="462965"/>
            <a:ext cx="3446487" cy="22477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37346" y="2779971"/>
            <a:ext cx="188531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25" dirty="0">
                <a:latin typeface="Calibri"/>
                <a:cs typeface="Calibri"/>
                <a:hlinkClick r:id="rId3"/>
              </a:rPr>
              <a:t>http://www.homeworkshop.com/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619" y="2995291"/>
            <a:ext cx="1075690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Image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Antonio</a:t>
            </a:r>
            <a:r>
              <a:rPr sz="600" spc="-10" dirty="0">
                <a:latin typeface="Roboto Lt"/>
                <a:cs typeface="Roboto Lt"/>
              </a:rPr>
              <a:t> Torralba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30"/>
              </a:spcBef>
            </a:pPr>
            <a:r>
              <a:rPr dirty="0"/>
              <a:t>49</a:t>
            </a: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2329"/>
            <a:ext cx="331025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0" dirty="0">
                <a:latin typeface="Roboto Lt"/>
                <a:cs typeface="Roboto Lt"/>
              </a:rPr>
              <a:t>Challenges:</a:t>
            </a:r>
            <a:r>
              <a:rPr sz="1400" spc="60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Number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20" dirty="0">
                <a:latin typeface="Roboto Lt"/>
                <a:cs typeface="Roboto Lt"/>
              </a:rPr>
              <a:t>of</a:t>
            </a:r>
            <a:r>
              <a:rPr sz="1400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Object</a:t>
            </a:r>
            <a:r>
              <a:rPr sz="1400" spc="5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Categories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976" y="450976"/>
            <a:ext cx="4257905" cy="24421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075690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Image</a:t>
            </a:r>
            <a:r>
              <a:rPr sz="600" spc="-1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Antonio</a:t>
            </a:r>
            <a:r>
              <a:rPr sz="600" spc="-10" dirty="0">
                <a:latin typeface="Roboto Lt"/>
                <a:cs typeface="Roboto Lt"/>
              </a:rPr>
              <a:t> Torralba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130"/>
              </a:spcBef>
            </a:pPr>
            <a:r>
              <a:rPr dirty="0"/>
              <a:t>50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57680"/>
            <a:ext cx="13550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Computer</a:t>
            </a:r>
            <a:r>
              <a:rPr spc="-35" dirty="0"/>
              <a:t> </a:t>
            </a:r>
            <a:r>
              <a:rPr spc="10" dirty="0"/>
              <a:t>Vision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2661" y="839429"/>
            <a:ext cx="2830830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30" marR="17780" indent="-177165">
              <a:lnSpc>
                <a:spcPct val="123200"/>
              </a:lnSpc>
              <a:spcBef>
                <a:spcPts val="100"/>
              </a:spcBef>
              <a:buFont typeface="Lucida Sans Unicode"/>
              <a:buChar char="►"/>
              <a:tabLst>
                <a:tab pos="202565" algn="l"/>
              </a:tabLst>
            </a:pPr>
            <a:r>
              <a:rPr sz="1100" spc="-5" dirty="0">
                <a:latin typeface="Roboto Lt"/>
                <a:cs typeface="Roboto Lt"/>
              </a:rPr>
              <a:t>What does it </a:t>
            </a:r>
            <a:r>
              <a:rPr sz="1100" spc="-10" dirty="0">
                <a:latin typeface="Roboto Lt"/>
                <a:cs typeface="Roboto Lt"/>
              </a:rPr>
              <a:t>mean, to see? The plain </a:t>
            </a:r>
            <a:r>
              <a:rPr sz="1100" spc="-40" dirty="0">
                <a:latin typeface="Roboto Lt"/>
                <a:cs typeface="Roboto Lt"/>
              </a:rPr>
              <a:t>man’s </a:t>
            </a:r>
            <a:r>
              <a:rPr sz="1100" spc="-254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answer (and </a:t>
            </a:r>
            <a:r>
              <a:rPr sz="1100" spc="-20" dirty="0">
                <a:latin typeface="Roboto Lt"/>
                <a:cs typeface="Roboto Lt"/>
              </a:rPr>
              <a:t>Aristotle’s,</a:t>
            </a:r>
            <a:r>
              <a:rPr sz="1100" spc="-10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too)</a:t>
            </a:r>
            <a:r>
              <a:rPr sz="1100" spc="-10" dirty="0">
                <a:latin typeface="Roboto Lt"/>
                <a:cs typeface="Roboto Lt"/>
              </a:rPr>
              <a:t> would</a:t>
            </a:r>
            <a:r>
              <a:rPr sz="1100" spc="-5" dirty="0">
                <a:latin typeface="Roboto Lt"/>
                <a:cs typeface="Roboto Lt"/>
              </a:rPr>
              <a:t> be,</a:t>
            </a:r>
            <a:r>
              <a:rPr sz="1100" spc="-10" dirty="0">
                <a:latin typeface="Roboto Lt"/>
                <a:cs typeface="Roboto Lt"/>
              </a:rPr>
              <a:t> to 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know</a:t>
            </a:r>
            <a:r>
              <a:rPr sz="1100" spc="-10" dirty="0">
                <a:latin typeface="Roboto Lt"/>
                <a:cs typeface="Roboto Lt"/>
              </a:rPr>
              <a:t> what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is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where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20" dirty="0">
                <a:latin typeface="Roboto Lt"/>
                <a:cs typeface="Roboto Lt"/>
              </a:rPr>
              <a:t>by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looking.</a:t>
            </a:r>
            <a:endParaRPr sz="1100">
              <a:latin typeface="Roboto Lt"/>
              <a:cs typeface="Roboto Lt"/>
            </a:endParaRPr>
          </a:p>
          <a:p>
            <a:pPr marL="201930" marR="19050" indent="-177165">
              <a:lnSpc>
                <a:spcPct val="123200"/>
              </a:lnSpc>
              <a:spcBef>
                <a:spcPts val="1150"/>
              </a:spcBef>
              <a:buFont typeface="Lucida Sans Unicode"/>
              <a:buChar char="►"/>
              <a:tabLst>
                <a:tab pos="202565" algn="l"/>
              </a:tabLst>
            </a:pPr>
            <a:r>
              <a:rPr sz="1100" spc="-35" dirty="0">
                <a:latin typeface="Roboto Lt"/>
                <a:cs typeface="Roboto Lt"/>
              </a:rPr>
              <a:t>To</a:t>
            </a:r>
            <a:r>
              <a:rPr sz="1100" spc="-10" dirty="0">
                <a:latin typeface="Roboto Lt"/>
                <a:cs typeface="Roboto Lt"/>
              </a:rPr>
              <a:t> discover from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images what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is present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in </a:t>
            </a:r>
            <a:r>
              <a:rPr sz="1100" spc="-254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the world,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where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things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are, what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actions 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are taking</a:t>
            </a:r>
            <a:r>
              <a:rPr sz="1100" spc="-5" dirty="0">
                <a:latin typeface="Roboto Lt"/>
                <a:cs typeface="Roboto Lt"/>
              </a:rPr>
              <a:t> place, </a:t>
            </a:r>
            <a:r>
              <a:rPr sz="1100" spc="-10" dirty="0">
                <a:latin typeface="Roboto Lt"/>
                <a:cs typeface="Roboto Lt"/>
              </a:rPr>
              <a:t>to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predict and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anticipate 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events</a:t>
            </a:r>
            <a:r>
              <a:rPr sz="1100" spc="-10" dirty="0">
                <a:latin typeface="Roboto Lt"/>
                <a:cs typeface="Roboto Lt"/>
              </a:rPr>
              <a:t> in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the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world.</a:t>
            </a:r>
            <a:endParaRPr sz="1100">
              <a:latin typeface="Roboto Lt"/>
              <a:cs typeface="Roboto L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3398" y="500080"/>
            <a:ext cx="1927827" cy="244661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7619" y="2995291"/>
            <a:ext cx="123253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Credit:</a:t>
            </a:r>
            <a:r>
              <a:rPr sz="600" spc="15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Torralba, </a:t>
            </a:r>
            <a:r>
              <a:rPr sz="600" spc="-5" dirty="0">
                <a:latin typeface="Roboto Lt"/>
                <a:cs typeface="Roboto Lt"/>
              </a:rPr>
              <a:t>Freeman, Isola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60906"/>
            <a:ext cx="23818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Roboto Lt"/>
                <a:cs typeface="Roboto Lt"/>
              </a:rPr>
              <a:t>Computer</a:t>
            </a:r>
            <a:r>
              <a:rPr sz="1400" spc="5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Vision</a:t>
            </a:r>
            <a:r>
              <a:rPr sz="1400" spc="5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Applications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674" y="445847"/>
            <a:ext cx="4486559" cy="241652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5291"/>
            <a:ext cx="123253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1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Credit:</a:t>
            </a:r>
            <a:r>
              <a:rPr sz="600" spc="15" dirty="0">
                <a:latin typeface="Roboto Lt"/>
                <a:cs typeface="Roboto Lt"/>
              </a:rPr>
              <a:t> </a:t>
            </a:r>
            <a:r>
              <a:rPr sz="600" spc="-10" dirty="0">
                <a:latin typeface="Roboto Lt"/>
                <a:cs typeface="Roboto Lt"/>
              </a:rPr>
              <a:t>Torralba, </a:t>
            </a:r>
            <a:r>
              <a:rPr sz="600" spc="-5" dirty="0">
                <a:latin typeface="Roboto Lt"/>
                <a:cs typeface="Roboto Lt"/>
              </a:rPr>
              <a:t>Freeman, Isola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0906"/>
            <a:ext cx="29787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Computer</a:t>
            </a:r>
            <a:r>
              <a:rPr spc="5" dirty="0"/>
              <a:t> </a:t>
            </a:r>
            <a:r>
              <a:rPr spc="10" dirty="0"/>
              <a:t>Vision</a:t>
            </a:r>
            <a:r>
              <a:rPr spc="5" dirty="0"/>
              <a:t> vs.</a:t>
            </a:r>
            <a:r>
              <a:rPr spc="70" dirty="0"/>
              <a:t> </a:t>
            </a:r>
            <a:r>
              <a:rPr spc="10" dirty="0"/>
              <a:t>Biological</a:t>
            </a:r>
            <a:r>
              <a:rPr spc="5" dirty="0"/>
              <a:t> </a:t>
            </a:r>
            <a:r>
              <a:rPr spc="10" dirty="0"/>
              <a:t>Vision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220" y="354989"/>
            <a:ext cx="3193328" cy="23875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9140" y="2786099"/>
            <a:ext cx="49822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Roboto Lt"/>
                <a:cs typeface="Roboto Lt"/>
              </a:rPr>
              <a:t>Over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b="1" dirty="0">
                <a:latin typeface="Roboto"/>
                <a:cs typeface="Roboto"/>
              </a:rPr>
              <a:t>50%</a:t>
            </a:r>
            <a:r>
              <a:rPr sz="1100" b="1" spc="-10" dirty="0">
                <a:latin typeface="Roboto"/>
                <a:cs typeface="Roboto"/>
              </a:rPr>
              <a:t> </a:t>
            </a:r>
            <a:r>
              <a:rPr sz="1100" dirty="0">
                <a:latin typeface="Roboto Lt"/>
                <a:cs typeface="Roboto Lt"/>
              </a:rPr>
              <a:t>of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the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processing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in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the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b="1" spc="-10" dirty="0">
                <a:latin typeface="Roboto"/>
                <a:cs typeface="Roboto"/>
              </a:rPr>
              <a:t>human</a:t>
            </a:r>
            <a:r>
              <a:rPr sz="1100" b="1" spc="-5" dirty="0">
                <a:latin typeface="Roboto"/>
                <a:cs typeface="Roboto"/>
              </a:rPr>
              <a:t> </a:t>
            </a:r>
            <a:r>
              <a:rPr sz="1100" b="1" spc="-10" dirty="0">
                <a:latin typeface="Roboto"/>
                <a:cs typeface="Roboto"/>
              </a:rPr>
              <a:t>brain </a:t>
            </a:r>
            <a:r>
              <a:rPr sz="1100" spc="-10" dirty="0">
                <a:latin typeface="Roboto Lt"/>
                <a:cs typeface="Roboto Lt"/>
              </a:rPr>
              <a:t>is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5" dirty="0">
                <a:latin typeface="Roboto Lt"/>
                <a:cs typeface="Roboto Lt"/>
              </a:rPr>
              <a:t>dedicated </a:t>
            </a:r>
            <a:r>
              <a:rPr sz="1100" spc="-10" dirty="0">
                <a:latin typeface="Roboto Lt"/>
                <a:cs typeface="Roboto Lt"/>
              </a:rPr>
              <a:t>to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b="1" spc="-10" dirty="0">
                <a:latin typeface="Roboto"/>
                <a:cs typeface="Roboto"/>
              </a:rPr>
              <a:t>visual</a:t>
            </a:r>
            <a:r>
              <a:rPr sz="1100" b="1" dirty="0">
                <a:latin typeface="Roboto"/>
                <a:cs typeface="Roboto"/>
              </a:rPr>
              <a:t> </a:t>
            </a:r>
            <a:r>
              <a:rPr sz="1100" b="1" spc="-5" dirty="0">
                <a:latin typeface="Roboto"/>
                <a:cs typeface="Roboto"/>
              </a:rPr>
              <a:t>information.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130"/>
              </a:spcBef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0906"/>
            <a:ext cx="3223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Computer</a:t>
            </a:r>
            <a:r>
              <a:rPr spc="10" dirty="0"/>
              <a:t> Vision </a:t>
            </a:r>
            <a:r>
              <a:rPr spc="5" dirty="0"/>
              <a:t>vs.</a:t>
            </a:r>
            <a:r>
              <a:rPr spc="70" dirty="0"/>
              <a:t> </a:t>
            </a:r>
            <a:r>
              <a:rPr spc="15" dirty="0"/>
              <a:t>Computer</a:t>
            </a:r>
            <a:r>
              <a:rPr spc="10" dirty="0"/>
              <a:t> </a:t>
            </a:r>
            <a:r>
              <a:rPr dirty="0"/>
              <a:t>Graphics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6377" y="846167"/>
            <a:ext cx="4034790" cy="1372235"/>
            <a:chOff x="806377" y="846167"/>
            <a:chExt cx="4034790" cy="13722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3415" y="846167"/>
              <a:ext cx="2277303" cy="137164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752" y="1169886"/>
              <a:ext cx="560149" cy="76913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58753" y="1156151"/>
              <a:ext cx="560705" cy="782955"/>
            </a:xfrm>
            <a:custGeom>
              <a:avLst/>
              <a:gdLst/>
              <a:ahLst/>
              <a:cxnLst/>
              <a:rect l="l" t="t" r="r" b="b"/>
              <a:pathLst>
                <a:path w="560705" h="782955">
                  <a:moveTo>
                    <a:pt x="0" y="0"/>
                  </a:moveTo>
                  <a:lnTo>
                    <a:pt x="560150" y="396533"/>
                  </a:lnTo>
                  <a:lnTo>
                    <a:pt x="560150" y="782873"/>
                  </a:lnTo>
                  <a:lnTo>
                    <a:pt x="0" y="386332"/>
                  </a:lnTo>
                  <a:lnTo>
                    <a:pt x="0" y="0"/>
                  </a:lnTo>
                  <a:close/>
                </a:path>
              </a:pathLst>
            </a:custGeom>
            <a:ln w="1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410" y="1156150"/>
              <a:ext cx="1007110" cy="782955"/>
            </a:xfrm>
            <a:custGeom>
              <a:avLst/>
              <a:gdLst/>
              <a:ahLst/>
              <a:cxnLst/>
              <a:rect l="l" t="t" r="r" b="b"/>
              <a:pathLst>
                <a:path w="1007110" h="782955">
                  <a:moveTo>
                    <a:pt x="446342" y="0"/>
                  </a:moveTo>
                  <a:lnTo>
                    <a:pt x="0" y="615999"/>
                  </a:lnTo>
                  <a:lnTo>
                    <a:pt x="446342" y="386333"/>
                  </a:lnTo>
                </a:path>
                <a:path w="1007110" h="782955">
                  <a:moveTo>
                    <a:pt x="1006493" y="396534"/>
                  </a:moveTo>
                  <a:lnTo>
                    <a:pt x="0" y="615999"/>
                  </a:lnTo>
                  <a:lnTo>
                    <a:pt x="1006493" y="782876"/>
                  </a:lnTo>
                </a:path>
              </a:pathLst>
            </a:custGeom>
            <a:ln w="120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18819" y="985840"/>
            <a:ext cx="54673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DB0000"/>
                </a:solidFill>
                <a:latin typeface="Tahoma"/>
                <a:cs typeface="Tahoma"/>
              </a:rPr>
              <a:t>Graphics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0711" y="2077744"/>
            <a:ext cx="394970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15" dirty="0">
                <a:solidFill>
                  <a:srgbClr val="0000FF"/>
                </a:solidFill>
                <a:latin typeface="Tahoma"/>
                <a:cs typeface="Tahoma"/>
              </a:rPr>
              <a:t>Vision</a:t>
            </a:r>
            <a:endParaRPr sz="115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636175" y="1211268"/>
            <a:ext cx="1104265" cy="875030"/>
            <a:chOff x="1636175" y="1211268"/>
            <a:chExt cx="1104265" cy="875030"/>
          </a:xfrm>
        </p:grpSpPr>
        <p:sp>
          <p:nvSpPr>
            <p:cNvPr id="12" name="object 12"/>
            <p:cNvSpPr/>
            <p:nvPr/>
          </p:nvSpPr>
          <p:spPr>
            <a:xfrm>
              <a:off x="1672198" y="1218783"/>
              <a:ext cx="1054735" cy="91440"/>
            </a:xfrm>
            <a:custGeom>
              <a:avLst/>
              <a:gdLst/>
              <a:ahLst/>
              <a:cxnLst/>
              <a:rect l="l" t="t" r="r" b="b"/>
              <a:pathLst>
                <a:path w="1054735" h="91440">
                  <a:moveTo>
                    <a:pt x="1054386" y="91214"/>
                  </a:moveTo>
                  <a:lnTo>
                    <a:pt x="966542" y="60809"/>
                  </a:lnTo>
                  <a:lnTo>
                    <a:pt x="732268" y="10134"/>
                  </a:lnTo>
                  <a:lnTo>
                    <a:pt x="395457" y="0"/>
                  </a:lnTo>
                  <a:lnTo>
                    <a:pt x="0" y="91214"/>
                  </a:lnTo>
                </a:path>
              </a:pathLst>
            </a:custGeom>
            <a:ln w="15031">
              <a:solidFill>
                <a:srgbClr val="D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9933" y="1275678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5">
                  <a:moveTo>
                    <a:pt x="37314" y="0"/>
                  </a:moveTo>
                  <a:lnTo>
                    <a:pt x="59421" y="55914"/>
                  </a:lnTo>
                  <a:lnTo>
                    <a:pt x="0" y="47076"/>
                  </a:lnTo>
                  <a:lnTo>
                    <a:pt x="37314" y="0"/>
                  </a:lnTo>
                  <a:close/>
                </a:path>
              </a:pathLst>
            </a:custGeom>
            <a:solidFill>
              <a:srgbClr val="D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39933" y="1275678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5">
                  <a:moveTo>
                    <a:pt x="0" y="47076"/>
                  </a:moveTo>
                  <a:lnTo>
                    <a:pt x="37314" y="0"/>
                  </a:lnTo>
                  <a:lnTo>
                    <a:pt x="59421" y="55914"/>
                  </a:lnTo>
                  <a:lnTo>
                    <a:pt x="0" y="47076"/>
                  </a:lnTo>
                  <a:close/>
                </a:path>
              </a:pathLst>
            </a:custGeom>
            <a:ln w="7515">
              <a:solidFill>
                <a:srgbClr val="D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49870" y="1987277"/>
              <a:ext cx="1054735" cy="91440"/>
            </a:xfrm>
            <a:custGeom>
              <a:avLst/>
              <a:gdLst/>
              <a:ahLst/>
              <a:cxnLst/>
              <a:rect l="l" t="t" r="r" b="b"/>
              <a:pathLst>
                <a:path w="1054735" h="91439">
                  <a:moveTo>
                    <a:pt x="0" y="0"/>
                  </a:moveTo>
                  <a:lnTo>
                    <a:pt x="87844" y="30405"/>
                  </a:lnTo>
                  <a:lnTo>
                    <a:pt x="322119" y="81080"/>
                  </a:lnTo>
                  <a:lnTo>
                    <a:pt x="658932" y="91215"/>
                  </a:lnTo>
                  <a:lnTo>
                    <a:pt x="1054394" y="0"/>
                  </a:lnTo>
                </a:path>
              </a:pathLst>
            </a:custGeom>
            <a:ln w="1503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77108" y="1965684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2106" y="55912"/>
                  </a:moveTo>
                  <a:lnTo>
                    <a:pt x="0" y="0"/>
                  </a:lnTo>
                  <a:lnTo>
                    <a:pt x="59414" y="8836"/>
                  </a:lnTo>
                  <a:lnTo>
                    <a:pt x="22106" y="5591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77108" y="1965684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59414" y="8836"/>
                  </a:moveTo>
                  <a:lnTo>
                    <a:pt x="22106" y="55912"/>
                  </a:lnTo>
                  <a:lnTo>
                    <a:pt x="0" y="0"/>
                  </a:lnTo>
                  <a:lnTo>
                    <a:pt x="59414" y="8836"/>
                  </a:lnTo>
                  <a:close/>
                </a:path>
              </a:pathLst>
            </a:custGeom>
            <a:ln w="751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74113" y="537157"/>
            <a:ext cx="67881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30" dirty="0">
                <a:latin typeface="Arial"/>
                <a:cs typeface="Arial"/>
              </a:rPr>
              <a:t>2D</a:t>
            </a:r>
            <a:r>
              <a:rPr sz="1150" b="1" spc="25" dirty="0">
                <a:latin typeface="Arial"/>
                <a:cs typeface="Arial"/>
              </a:rPr>
              <a:t> </a:t>
            </a:r>
            <a:r>
              <a:rPr sz="1150" b="1" spc="-30" dirty="0">
                <a:latin typeface="Arial"/>
                <a:cs typeface="Arial"/>
              </a:rPr>
              <a:t>Image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42838" y="2995291"/>
            <a:ext cx="10985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24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1367" y="540411"/>
            <a:ext cx="66357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30" dirty="0">
                <a:latin typeface="Arial"/>
                <a:cs typeface="Arial"/>
              </a:rPr>
              <a:t>3D</a:t>
            </a:r>
            <a:r>
              <a:rPr sz="1150" b="1" spc="20" dirty="0">
                <a:latin typeface="Arial"/>
                <a:cs typeface="Arial"/>
              </a:rPr>
              <a:t> </a:t>
            </a:r>
            <a:r>
              <a:rPr sz="1150" b="1" spc="-65" dirty="0">
                <a:latin typeface="Arial"/>
                <a:cs typeface="Arial"/>
              </a:rPr>
              <a:t>Scene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82925" y="2250938"/>
            <a:ext cx="1049655" cy="7169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32300"/>
              </a:lnSpc>
              <a:spcBef>
                <a:spcPts val="65"/>
              </a:spcBef>
            </a:pPr>
            <a:r>
              <a:rPr sz="1150" spc="-30" dirty="0">
                <a:latin typeface="Tahoma"/>
                <a:cs typeface="Tahoma"/>
              </a:rPr>
              <a:t>Objects </a:t>
            </a:r>
            <a:r>
              <a:rPr sz="1150" spc="-25" dirty="0">
                <a:latin typeface="Tahoma"/>
                <a:cs typeface="Tahoma"/>
              </a:rPr>
              <a:t> </a:t>
            </a:r>
            <a:r>
              <a:rPr sz="1150" spc="-40" dirty="0">
                <a:latin typeface="Tahoma"/>
                <a:cs typeface="Tahoma"/>
              </a:rPr>
              <a:t>Sha</a:t>
            </a:r>
            <a:r>
              <a:rPr sz="1150" spc="-10" dirty="0">
                <a:latin typeface="Tahoma"/>
                <a:cs typeface="Tahoma"/>
              </a:rPr>
              <a:t>p</a:t>
            </a:r>
            <a:r>
              <a:rPr sz="1150" spc="-30" dirty="0">
                <a:latin typeface="Tahoma"/>
                <a:cs typeface="Tahoma"/>
              </a:rPr>
              <a:t>e/Geometry  </a:t>
            </a:r>
            <a:r>
              <a:rPr sz="1150" spc="-40" dirty="0">
                <a:latin typeface="Tahoma"/>
                <a:cs typeface="Tahoma"/>
              </a:rPr>
              <a:t>Semantics</a:t>
            </a:r>
            <a:endParaRPr sz="1150">
              <a:latin typeface="Tahoma"/>
              <a:cs typeface="Tahoma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963839" y="2503330"/>
          <a:ext cx="819783" cy="404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195"/>
                <a:gridCol w="164464"/>
                <a:gridCol w="164465"/>
                <a:gridCol w="164465"/>
                <a:gridCol w="163194"/>
              </a:tblGrid>
              <a:tr h="65651">
                <a:tc>
                  <a:txBody>
                    <a:bodyPr/>
                    <a:lstStyle/>
                    <a:p>
                      <a:pPr marR="24765" algn="r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217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191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252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255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239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68188">
                <a:tc>
                  <a:txBody>
                    <a:bodyPr/>
                    <a:lstStyle/>
                    <a:p>
                      <a:pPr marR="24765" algn="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102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80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200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146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138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68188">
                <a:tc>
                  <a:txBody>
                    <a:bodyPr/>
                    <a:lstStyle/>
                    <a:p>
                      <a:pPr marR="24765" algn="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159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94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91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121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138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68188">
                <a:tc>
                  <a:txBody>
                    <a:bodyPr/>
                    <a:lstStyle/>
                    <a:p>
                      <a:pPr marR="24765" algn="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179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106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136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5405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85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41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68188">
                <a:tc>
                  <a:txBody>
                    <a:bodyPr/>
                    <a:lstStyle/>
                    <a:p>
                      <a:pPr marR="24765" algn="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115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129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83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112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434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67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  <a:tr h="65651">
                <a:tc>
                  <a:txBody>
                    <a:bodyPr/>
                    <a:lstStyle/>
                    <a:p>
                      <a:pPr marR="24765" algn="r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94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114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105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384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111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655" algn="ctr">
                        <a:lnSpc>
                          <a:spcPts val="415"/>
                        </a:lnSpc>
                      </a:pPr>
                      <a:r>
                        <a:rPr sz="400" spc="15" dirty="0">
                          <a:latin typeface="Courier New"/>
                          <a:cs typeface="Courier New"/>
                        </a:rPr>
                        <a:t>89</a:t>
                      </a:r>
                      <a:endParaRPr sz="4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985550" y="2300380"/>
            <a:ext cx="76771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5" dirty="0">
                <a:latin typeface="Tahoma"/>
                <a:cs typeface="Tahoma"/>
              </a:rPr>
              <a:t>Pixel</a:t>
            </a:r>
            <a:r>
              <a:rPr sz="1150" spc="-60" dirty="0">
                <a:latin typeface="Tahoma"/>
                <a:cs typeface="Tahoma"/>
              </a:rPr>
              <a:t> </a:t>
            </a:r>
            <a:r>
              <a:rPr sz="1150" spc="5" dirty="0">
                <a:latin typeface="Tahoma"/>
                <a:cs typeface="Tahoma"/>
              </a:rPr>
              <a:t>Matrix</a:t>
            </a:r>
            <a:endParaRPr sz="115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96242" y="2273646"/>
            <a:ext cx="594995" cy="69596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60325" marR="5080" indent="-48260">
              <a:lnSpc>
                <a:spcPct val="128800"/>
              </a:lnSpc>
              <a:spcBef>
                <a:spcPts val="45"/>
              </a:spcBef>
            </a:pPr>
            <a:r>
              <a:rPr sz="1150" spc="-10" dirty="0">
                <a:latin typeface="Tahoma"/>
                <a:cs typeface="Tahoma"/>
              </a:rPr>
              <a:t>Material </a:t>
            </a:r>
            <a:r>
              <a:rPr sz="1150" spc="-5" dirty="0">
                <a:latin typeface="Tahoma"/>
                <a:cs typeface="Tahoma"/>
              </a:rPr>
              <a:t> Motion </a:t>
            </a:r>
            <a:r>
              <a:rPr sz="1150" dirty="0">
                <a:latin typeface="Tahoma"/>
                <a:cs typeface="Tahoma"/>
              </a:rPr>
              <a:t> </a:t>
            </a:r>
            <a:r>
              <a:rPr sz="1150" spc="-10" dirty="0">
                <a:latin typeface="Tahoma"/>
                <a:cs typeface="Tahoma"/>
              </a:rPr>
              <a:t>3D</a:t>
            </a:r>
            <a:r>
              <a:rPr sz="1150" spc="-35" dirty="0">
                <a:latin typeface="Tahoma"/>
                <a:cs typeface="Tahoma"/>
              </a:rPr>
              <a:t> </a:t>
            </a:r>
            <a:r>
              <a:rPr sz="1150" spc="-45" dirty="0">
                <a:latin typeface="Tahoma"/>
                <a:cs typeface="Tahoma"/>
              </a:rPr>
              <a:t>Pose</a:t>
            </a:r>
            <a:endParaRPr sz="115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60720" cy="45720"/>
          </a:xfrm>
          <a:custGeom>
            <a:avLst/>
            <a:gdLst/>
            <a:ahLst/>
            <a:cxnLst/>
            <a:rect l="l" t="t" r="r" b="b"/>
            <a:pathLst>
              <a:path w="5760720" h="45720">
                <a:moveTo>
                  <a:pt x="5760232" y="45469"/>
                </a:moveTo>
                <a:lnTo>
                  <a:pt x="0" y="45469"/>
                </a:lnTo>
                <a:lnTo>
                  <a:pt x="0" y="0"/>
                </a:lnTo>
                <a:lnTo>
                  <a:pt x="5760232" y="0"/>
                </a:lnTo>
                <a:lnTo>
                  <a:pt x="5760232" y="45469"/>
                </a:lnTo>
                <a:close/>
              </a:path>
            </a:pathLst>
          </a:custGeom>
          <a:solidFill>
            <a:srgbClr val="B1E6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5300" y="60906"/>
            <a:ext cx="32238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5" dirty="0"/>
              <a:t>Computer</a:t>
            </a:r>
            <a:r>
              <a:rPr spc="10" dirty="0"/>
              <a:t> Vision </a:t>
            </a:r>
            <a:r>
              <a:rPr spc="5" dirty="0"/>
              <a:t>vs.</a:t>
            </a:r>
            <a:r>
              <a:rPr spc="70" dirty="0"/>
              <a:t> </a:t>
            </a:r>
            <a:r>
              <a:rPr spc="15" dirty="0"/>
              <a:t>Computer</a:t>
            </a:r>
            <a:r>
              <a:rPr spc="10" dirty="0"/>
              <a:t> </a:t>
            </a:r>
            <a:r>
              <a:rPr dirty="0"/>
              <a:t>Graphics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06377" y="845681"/>
            <a:ext cx="4034790" cy="1372235"/>
            <a:chOff x="806377" y="845681"/>
            <a:chExt cx="4034790" cy="13722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3415" y="845681"/>
              <a:ext cx="2277303" cy="13716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752" y="1169399"/>
              <a:ext cx="560149" cy="76913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58753" y="1155665"/>
              <a:ext cx="560705" cy="782955"/>
            </a:xfrm>
            <a:custGeom>
              <a:avLst/>
              <a:gdLst/>
              <a:ahLst/>
              <a:cxnLst/>
              <a:rect l="l" t="t" r="r" b="b"/>
              <a:pathLst>
                <a:path w="560705" h="782955">
                  <a:moveTo>
                    <a:pt x="0" y="0"/>
                  </a:moveTo>
                  <a:lnTo>
                    <a:pt x="560150" y="396533"/>
                  </a:lnTo>
                  <a:lnTo>
                    <a:pt x="560150" y="782873"/>
                  </a:lnTo>
                  <a:lnTo>
                    <a:pt x="0" y="386332"/>
                  </a:lnTo>
                  <a:lnTo>
                    <a:pt x="0" y="0"/>
                  </a:lnTo>
                  <a:close/>
                </a:path>
              </a:pathLst>
            </a:custGeom>
            <a:ln w="133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2410" y="1155664"/>
              <a:ext cx="1007110" cy="782955"/>
            </a:xfrm>
            <a:custGeom>
              <a:avLst/>
              <a:gdLst/>
              <a:ahLst/>
              <a:cxnLst/>
              <a:rect l="l" t="t" r="r" b="b"/>
              <a:pathLst>
                <a:path w="1007110" h="782955">
                  <a:moveTo>
                    <a:pt x="446342" y="0"/>
                  </a:moveTo>
                  <a:lnTo>
                    <a:pt x="0" y="615999"/>
                  </a:lnTo>
                  <a:lnTo>
                    <a:pt x="446342" y="386333"/>
                  </a:lnTo>
                </a:path>
                <a:path w="1007110" h="782955">
                  <a:moveTo>
                    <a:pt x="1006493" y="396534"/>
                  </a:moveTo>
                  <a:lnTo>
                    <a:pt x="0" y="615999"/>
                  </a:lnTo>
                  <a:lnTo>
                    <a:pt x="1006493" y="782876"/>
                  </a:lnTo>
                </a:path>
              </a:pathLst>
            </a:custGeom>
            <a:ln w="120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18819" y="985354"/>
            <a:ext cx="54673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45" dirty="0">
                <a:solidFill>
                  <a:srgbClr val="DB0000"/>
                </a:solidFill>
                <a:latin typeface="Trebuchet MS"/>
                <a:cs typeface="Trebuchet MS"/>
              </a:rPr>
              <a:t>Graphics</a:t>
            </a:r>
            <a:endParaRPr sz="115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636175" y="1210781"/>
            <a:ext cx="1104265" cy="875030"/>
            <a:chOff x="1636175" y="1210781"/>
            <a:chExt cx="1104265" cy="875030"/>
          </a:xfrm>
        </p:grpSpPr>
        <p:sp>
          <p:nvSpPr>
            <p:cNvPr id="11" name="object 11"/>
            <p:cNvSpPr/>
            <p:nvPr/>
          </p:nvSpPr>
          <p:spPr>
            <a:xfrm>
              <a:off x="1672198" y="1218297"/>
              <a:ext cx="1054735" cy="91440"/>
            </a:xfrm>
            <a:custGeom>
              <a:avLst/>
              <a:gdLst/>
              <a:ahLst/>
              <a:cxnLst/>
              <a:rect l="l" t="t" r="r" b="b"/>
              <a:pathLst>
                <a:path w="1054735" h="91440">
                  <a:moveTo>
                    <a:pt x="1054386" y="91214"/>
                  </a:moveTo>
                  <a:lnTo>
                    <a:pt x="966542" y="60809"/>
                  </a:lnTo>
                  <a:lnTo>
                    <a:pt x="732268" y="10134"/>
                  </a:lnTo>
                  <a:lnTo>
                    <a:pt x="395457" y="0"/>
                  </a:lnTo>
                  <a:lnTo>
                    <a:pt x="0" y="91214"/>
                  </a:lnTo>
                </a:path>
              </a:pathLst>
            </a:custGeom>
            <a:ln w="15031">
              <a:solidFill>
                <a:srgbClr val="D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9933" y="1275192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5">
                  <a:moveTo>
                    <a:pt x="37314" y="0"/>
                  </a:moveTo>
                  <a:lnTo>
                    <a:pt x="59421" y="55914"/>
                  </a:lnTo>
                  <a:lnTo>
                    <a:pt x="0" y="47076"/>
                  </a:lnTo>
                  <a:lnTo>
                    <a:pt x="37314" y="0"/>
                  </a:lnTo>
                  <a:close/>
                </a:path>
              </a:pathLst>
            </a:custGeom>
            <a:solidFill>
              <a:srgbClr val="DB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9933" y="1275192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5">
                  <a:moveTo>
                    <a:pt x="0" y="47076"/>
                  </a:moveTo>
                  <a:lnTo>
                    <a:pt x="37314" y="0"/>
                  </a:lnTo>
                  <a:lnTo>
                    <a:pt x="59421" y="55914"/>
                  </a:lnTo>
                  <a:lnTo>
                    <a:pt x="0" y="47076"/>
                  </a:lnTo>
                  <a:close/>
                </a:path>
              </a:pathLst>
            </a:custGeom>
            <a:ln w="7515">
              <a:solidFill>
                <a:srgbClr val="DB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49870" y="1986790"/>
              <a:ext cx="1054735" cy="91440"/>
            </a:xfrm>
            <a:custGeom>
              <a:avLst/>
              <a:gdLst/>
              <a:ahLst/>
              <a:cxnLst/>
              <a:rect l="l" t="t" r="r" b="b"/>
              <a:pathLst>
                <a:path w="1054735" h="91439">
                  <a:moveTo>
                    <a:pt x="0" y="0"/>
                  </a:moveTo>
                  <a:lnTo>
                    <a:pt x="87844" y="30405"/>
                  </a:lnTo>
                  <a:lnTo>
                    <a:pt x="322119" y="81080"/>
                  </a:lnTo>
                  <a:lnTo>
                    <a:pt x="658932" y="91215"/>
                  </a:lnTo>
                  <a:lnTo>
                    <a:pt x="1054394" y="0"/>
                  </a:lnTo>
                </a:path>
              </a:pathLst>
            </a:custGeom>
            <a:ln w="15031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77108" y="1965198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22106" y="55912"/>
                  </a:moveTo>
                  <a:lnTo>
                    <a:pt x="0" y="0"/>
                  </a:lnTo>
                  <a:lnTo>
                    <a:pt x="59414" y="8836"/>
                  </a:lnTo>
                  <a:lnTo>
                    <a:pt x="22106" y="55912"/>
                  </a:lnTo>
                  <a:close/>
                </a:path>
              </a:pathLst>
            </a:custGeom>
            <a:solidFill>
              <a:srgbClr val="0000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677108" y="1965198"/>
              <a:ext cx="59690" cy="56515"/>
            </a:xfrm>
            <a:custGeom>
              <a:avLst/>
              <a:gdLst/>
              <a:ahLst/>
              <a:cxnLst/>
              <a:rect l="l" t="t" r="r" b="b"/>
              <a:pathLst>
                <a:path w="59689" h="56514">
                  <a:moveTo>
                    <a:pt x="59414" y="8836"/>
                  </a:moveTo>
                  <a:lnTo>
                    <a:pt x="22106" y="55912"/>
                  </a:lnTo>
                  <a:lnTo>
                    <a:pt x="0" y="0"/>
                  </a:lnTo>
                  <a:lnTo>
                    <a:pt x="59414" y="8836"/>
                  </a:lnTo>
                  <a:close/>
                </a:path>
              </a:pathLst>
            </a:custGeom>
            <a:ln w="7515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9897" y="1995386"/>
            <a:ext cx="3731895" cy="97663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144145" algn="ctr">
              <a:lnSpc>
                <a:spcPct val="100000"/>
              </a:lnSpc>
              <a:spcBef>
                <a:spcPts val="735"/>
              </a:spcBef>
            </a:pPr>
            <a:r>
              <a:rPr sz="1150" spc="-25" dirty="0">
                <a:solidFill>
                  <a:srgbClr val="0000FF"/>
                </a:solidFill>
                <a:latin typeface="Trebuchet MS"/>
                <a:cs typeface="Trebuchet MS"/>
              </a:rPr>
              <a:t>Vision</a:t>
            </a:r>
            <a:endParaRPr sz="1150">
              <a:latin typeface="Trebuchet MS"/>
              <a:cs typeface="Trebuchet MS"/>
            </a:endParaRPr>
          </a:p>
          <a:p>
            <a:pPr marL="38100">
              <a:lnSpc>
                <a:spcPct val="100000"/>
              </a:lnSpc>
              <a:spcBef>
                <a:spcPts val="605"/>
              </a:spcBef>
            </a:pPr>
            <a:r>
              <a:rPr sz="1100" b="1" spc="-5" dirty="0">
                <a:latin typeface="Roboto"/>
                <a:cs typeface="Roboto"/>
              </a:rPr>
              <a:t>Computer Vision</a:t>
            </a:r>
            <a:r>
              <a:rPr sz="1100" b="1" dirty="0">
                <a:latin typeface="Roboto"/>
                <a:cs typeface="Roboto"/>
              </a:rPr>
              <a:t> </a:t>
            </a:r>
            <a:r>
              <a:rPr sz="1100" b="1" spc="-10" dirty="0">
                <a:latin typeface="Roboto"/>
                <a:cs typeface="Roboto"/>
              </a:rPr>
              <a:t>is</a:t>
            </a:r>
            <a:r>
              <a:rPr sz="1100" b="1" spc="-5" dirty="0">
                <a:latin typeface="Roboto"/>
                <a:cs typeface="Roboto"/>
              </a:rPr>
              <a:t> </a:t>
            </a:r>
            <a:r>
              <a:rPr sz="1100" b="1" spc="-10" dirty="0">
                <a:latin typeface="Roboto"/>
                <a:cs typeface="Roboto"/>
              </a:rPr>
              <a:t>an</a:t>
            </a:r>
            <a:r>
              <a:rPr sz="1100" b="1" dirty="0">
                <a:latin typeface="Roboto"/>
                <a:cs typeface="Roboto"/>
              </a:rPr>
              <a:t> </a:t>
            </a:r>
            <a:r>
              <a:rPr sz="1100" b="1" spc="-10" dirty="0">
                <a:latin typeface="Roboto"/>
                <a:cs typeface="Roboto"/>
              </a:rPr>
              <a:t>ill-posed</a:t>
            </a:r>
            <a:r>
              <a:rPr sz="1100" b="1" spc="-5" dirty="0">
                <a:latin typeface="Roboto"/>
                <a:cs typeface="Roboto"/>
              </a:rPr>
              <a:t> inverse</a:t>
            </a:r>
            <a:r>
              <a:rPr sz="1100" b="1" dirty="0">
                <a:latin typeface="Roboto"/>
                <a:cs typeface="Roboto"/>
              </a:rPr>
              <a:t> </a:t>
            </a:r>
            <a:r>
              <a:rPr sz="1100" b="1" spc="-5" dirty="0">
                <a:latin typeface="Roboto"/>
                <a:cs typeface="Roboto"/>
              </a:rPr>
              <a:t>problem:</a:t>
            </a:r>
            <a:endParaRPr sz="1100">
              <a:latin typeface="Roboto"/>
              <a:cs typeface="Roboto"/>
            </a:endParaRPr>
          </a:p>
          <a:p>
            <a:pPr marL="314960" indent="-177800">
              <a:lnSpc>
                <a:spcPct val="100000"/>
              </a:lnSpc>
              <a:spcBef>
                <a:spcPts val="465"/>
              </a:spcBef>
              <a:buFont typeface="Lucida Sans Unicode"/>
              <a:buChar char="►"/>
              <a:tabLst>
                <a:tab pos="315595" algn="l"/>
              </a:tabLst>
            </a:pPr>
            <a:r>
              <a:rPr sz="1100" spc="-15" dirty="0">
                <a:latin typeface="Roboto Lt"/>
                <a:cs typeface="Roboto Lt"/>
              </a:rPr>
              <a:t>Many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20" dirty="0">
                <a:latin typeface="Roboto Lt"/>
                <a:cs typeface="Roboto Lt"/>
              </a:rPr>
              <a:t>3D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scenes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yield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the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5" dirty="0">
                <a:latin typeface="Roboto Lt"/>
                <a:cs typeface="Roboto Lt"/>
              </a:rPr>
              <a:t>same</a:t>
            </a:r>
            <a:r>
              <a:rPr sz="1100" dirty="0">
                <a:latin typeface="Roboto Lt"/>
                <a:cs typeface="Roboto Lt"/>
              </a:rPr>
              <a:t> </a:t>
            </a:r>
            <a:r>
              <a:rPr sz="1100" spc="-20" dirty="0">
                <a:latin typeface="Roboto Lt"/>
                <a:cs typeface="Roboto Lt"/>
              </a:rPr>
              <a:t>2D</a:t>
            </a:r>
            <a:r>
              <a:rPr sz="1100" spc="-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image</a:t>
            </a:r>
            <a:endParaRPr sz="1100">
              <a:latin typeface="Roboto Lt"/>
              <a:cs typeface="Roboto Lt"/>
            </a:endParaRPr>
          </a:p>
          <a:p>
            <a:pPr marL="314960" indent="-177800">
              <a:lnSpc>
                <a:spcPct val="100000"/>
              </a:lnSpc>
              <a:spcBef>
                <a:spcPts val="440"/>
              </a:spcBef>
              <a:buFont typeface="Lucida Sans Unicode"/>
              <a:buChar char="►"/>
              <a:tabLst>
                <a:tab pos="315595" algn="l"/>
              </a:tabLst>
            </a:pPr>
            <a:r>
              <a:rPr sz="1100" spc="-5" dirty="0">
                <a:latin typeface="Roboto Lt"/>
                <a:cs typeface="Roboto Lt"/>
              </a:rPr>
              <a:t>Additional</a:t>
            </a:r>
            <a:r>
              <a:rPr sz="1100" spc="-1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constraints</a:t>
            </a:r>
            <a:r>
              <a:rPr sz="1100" spc="-1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(knowledge</a:t>
            </a:r>
            <a:r>
              <a:rPr sz="1100" spc="-1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about </a:t>
            </a:r>
            <a:r>
              <a:rPr sz="1100" spc="-5" dirty="0">
                <a:latin typeface="Roboto Lt"/>
                <a:cs typeface="Roboto Lt"/>
              </a:rPr>
              <a:t>world)</a:t>
            </a:r>
            <a:r>
              <a:rPr sz="1100" spc="-15" dirty="0">
                <a:latin typeface="Roboto Lt"/>
                <a:cs typeface="Roboto Lt"/>
              </a:rPr>
              <a:t> </a:t>
            </a:r>
            <a:r>
              <a:rPr sz="1100" spc="-10" dirty="0">
                <a:latin typeface="Roboto Lt"/>
                <a:cs typeface="Roboto Lt"/>
              </a:rPr>
              <a:t>required</a:t>
            </a:r>
            <a:endParaRPr sz="1100">
              <a:latin typeface="Roboto Lt"/>
              <a:cs typeface="Roboto L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42838" y="2995291"/>
            <a:ext cx="109855" cy="12636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spc="-5" dirty="0">
                <a:latin typeface="Roboto Lt"/>
                <a:cs typeface="Roboto Lt"/>
              </a:rPr>
              <a:t>24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4113" y="536671"/>
            <a:ext cx="67881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30" dirty="0">
                <a:latin typeface="Arial"/>
                <a:cs typeface="Arial"/>
              </a:rPr>
              <a:t>2D</a:t>
            </a:r>
            <a:r>
              <a:rPr sz="1150" b="1" spc="25" dirty="0">
                <a:latin typeface="Arial"/>
                <a:cs typeface="Arial"/>
              </a:rPr>
              <a:t> </a:t>
            </a:r>
            <a:r>
              <a:rPr sz="1150" b="1" spc="-30" dirty="0">
                <a:latin typeface="Arial"/>
                <a:cs typeface="Arial"/>
              </a:rPr>
              <a:t>Image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1367" y="539925"/>
            <a:ext cx="663575" cy="200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b="1" spc="30" dirty="0">
                <a:latin typeface="Arial"/>
                <a:cs typeface="Arial"/>
              </a:rPr>
              <a:t>3D</a:t>
            </a:r>
            <a:r>
              <a:rPr sz="1150" b="1" spc="20" dirty="0">
                <a:latin typeface="Arial"/>
                <a:cs typeface="Arial"/>
              </a:rPr>
              <a:t> </a:t>
            </a:r>
            <a:r>
              <a:rPr sz="1150" b="1" spc="-65" dirty="0">
                <a:latin typeface="Arial"/>
                <a:cs typeface="Arial"/>
              </a:rPr>
              <a:t>Scene</a:t>
            </a:r>
            <a:endParaRPr sz="1150">
              <a:latin typeface="Arial"/>
              <a:cs typeface="Arial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57680"/>
            <a:ext cx="31095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5" dirty="0">
                <a:latin typeface="Roboto Lt"/>
                <a:cs typeface="Roboto Lt"/>
              </a:rPr>
              <a:t>Computer</a:t>
            </a:r>
            <a:r>
              <a:rPr sz="1400" spc="5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Vision</a:t>
            </a:r>
            <a:r>
              <a:rPr sz="1400" spc="5" dirty="0">
                <a:latin typeface="Roboto Lt"/>
                <a:cs typeface="Roboto Lt"/>
              </a:rPr>
              <a:t> vs.</a:t>
            </a:r>
            <a:r>
              <a:rPr sz="1400" spc="65" dirty="0">
                <a:latin typeface="Roboto Lt"/>
                <a:cs typeface="Roboto Lt"/>
              </a:rPr>
              <a:t> </a:t>
            </a:r>
            <a:r>
              <a:rPr sz="1400" spc="15" dirty="0">
                <a:latin typeface="Roboto Lt"/>
                <a:cs typeface="Roboto Lt"/>
              </a:rPr>
              <a:t>Image</a:t>
            </a:r>
            <a:r>
              <a:rPr sz="1400" spc="5" dirty="0">
                <a:latin typeface="Roboto Lt"/>
                <a:cs typeface="Roboto Lt"/>
              </a:rPr>
              <a:t> </a:t>
            </a:r>
            <a:r>
              <a:rPr sz="1400" spc="10" dirty="0">
                <a:latin typeface="Roboto Lt"/>
                <a:cs typeface="Roboto Lt"/>
              </a:rPr>
              <a:t>Processing</a:t>
            </a:r>
            <a:endParaRPr sz="1400">
              <a:latin typeface="Roboto Lt"/>
              <a:cs typeface="Roboto L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873" y="483445"/>
            <a:ext cx="4790360" cy="23610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619" y="2999554"/>
            <a:ext cx="8845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Slide</a:t>
            </a:r>
            <a:r>
              <a:rPr sz="600" spc="-2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Credits:</a:t>
            </a:r>
            <a:r>
              <a:rPr sz="600" spc="5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Rick</a:t>
            </a:r>
            <a:r>
              <a:rPr sz="600" spc="-20" dirty="0">
                <a:latin typeface="Roboto Lt"/>
                <a:cs typeface="Roboto Lt"/>
              </a:rPr>
              <a:t> </a:t>
            </a:r>
            <a:r>
              <a:rPr sz="600" spc="-5" dirty="0">
                <a:latin typeface="Roboto Lt"/>
                <a:cs typeface="Roboto Lt"/>
              </a:rPr>
              <a:t>Szeliski</a:t>
            </a:r>
            <a:endParaRPr sz="600">
              <a:latin typeface="Roboto Lt"/>
              <a:cs typeface="Roboto L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2838" y="2999554"/>
            <a:ext cx="10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" dirty="0">
                <a:latin typeface="Roboto Lt"/>
                <a:cs typeface="Roboto Lt"/>
              </a:rPr>
              <a:t>25</a:t>
            </a:r>
            <a:endParaRPr sz="600">
              <a:latin typeface="Roboto Lt"/>
              <a:cs typeface="Roboto Lt"/>
            </a:endParaRP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653</Words>
  <Application>Microsoft Office PowerPoint</Application>
  <PresentationFormat>Custom</PresentationFormat>
  <Paragraphs>167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Courier New</vt:lpstr>
      <vt:lpstr>Lucida Sans Unicode</vt:lpstr>
      <vt:lpstr>Roboto</vt:lpstr>
      <vt:lpstr>Roboto Lt</vt:lpstr>
      <vt:lpstr>Tahoma</vt:lpstr>
      <vt:lpstr>Trebuchet MS</vt:lpstr>
      <vt:lpstr>Office Theme</vt:lpstr>
      <vt:lpstr>PowerPoint Presentation</vt:lpstr>
      <vt:lpstr>Artificial Intelligence</vt:lpstr>
      <vt:lpstr>Computer Vision</vt:lpstr>
      <vt:lpstr>Computer Vision</vt:lpstr>
      <vt:lpstr>PowerPoint Presentation</vt:lpstr>
      <vt:lpstr>Computer Vision vs. Biological Vision</vt:lpstr>
      <vt:lpstr>Computer Vision vs. Computer Graphics</vt:lpstr>
      <vt:lpstr>Computer Vision vs. Computer Graphics</vt:lpstr>
      <vt:lpstr>PowerPoint Presentation</vt:lpstr>
      <vt:lpstr>Computer Vision vs.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Challenges: Images are 2D Projections of the 3D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Challenges: Perception vs. Measurement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- Lecture 1 – Introduction</dc:title>
  <dc:creator>Prof. Dr.-Ing. Andreas Geiger</dc:creator>
  <cp:lastModifiedBy>USER</cp:lastModifiedBy>
  <cp:revision>2</cp:revision>
  <dcterms:created xsi:type="dcterms:W3CDTF">2021-09-28T10:19:23Z</dcterms:created>
  <dcterms:modified xsi:type="dcterms:W3CDTF">2022-09-10T06:23:54Z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2021-05-03T00:00:00Z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2021-09-28T00:00:00Z</vt:filetime>
  </property>
</Properties>
</file>